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7C"/>
    <a:srgbClr val="000000"/>
    <a:srgbClr val="006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etel slog 1 – poudarek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etel slog 1 – poudarek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C5F630-E917-4F3C-BE4D-D10480175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3EE80C3-AE14-4905-B5F6-97FC7A5A6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226E8DA-1A16-4F0D-8AB3-617D699D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4326-D315-428E-B6A9-79449658C35D}" type="datetimeFigureOut">
              <a:rPr lang="sl-SI" smtClean="0"/>
              <a:t>29. 09. 2020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B670D73-C429-4AEF-AEBB-D0DA6054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B7BC1D0-B4B9-4242-A958-07C4AE50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ED12-9752-48A6-974F-AE8B8DF36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062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C7D2F0-96CD-4E88-BCBA-FE66C4B0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098A51E-8015-45BA-99BF-9F27D71CA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E0A9C2-3AE3-420A-B987-D82B4106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4326-D315-428E-B6A9-79449658C35D}" type="datetimeFigureOut">
              <a:rPr lang="sl-SI" smtClean="0"/>
              <a:t>29. 09. 2020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E5E327-E7A2-4C18-9D78-DDA21D6E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DC04572-1DCC-45D1-8556-7935D53C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ED12-9752-48A6-974F-AE8B8DF36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09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46F0973-2F72-4FDA-B3EF-94AA4288F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64563D2-2534-4D68-B8D0-2605873F8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E5B165-3948-4655-9A11-C96374CB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4326-D315-428E-B6A9-79449658C35D}" type="datetimeFigureOut">
              <a:rPr lang="sl-SI" smtClean="0"/>
              <a:t>29. 09. 2020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BBEFDB-097C-402D-8376-9F7F1BEB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EEC56A3-4538-49B8-8F46-06420402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ED12-9752-48A6-974F-AE8B8DF36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959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2F0DBB-F229-444D-AD78-DACFF7A2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F38D9C-26A1-411B-8A10-FC43C5510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670E57-2ACC-4648-80CE-43F2903C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4326-D315-428E-B6A9-79449658C35D}" type="datetimeFigureOut">
              <a:rPr lang="sl-SI" smtClean="0"/>
              <a:t>29. 09. 2020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08C1CA7-4C1C-4F46-ADCB-1F4F5E4E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AB6519-BA19-49E8-92A1-2D1A8CAD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ED12-9752-48A6-974F-AE8B8DF36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844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635D68-60B7-4EC8-ACF9-8857BD21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75F344A-EF0F-4005-92EE-9FF87ACEA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EE07A50-BE8A-4E8A-B74A-97D9241E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4326-D315-428E-B6A9-79449658C35D}" type="datetimeFigureOut">
              <a:rPr lang="sl-SI" smtClean="0"/>
              <a:t>29. 09. 2020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51C49D9-6DB5-4E81-9F27-42CFBA4B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17F5E74-9C71-4537-869A-D9004E53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ED12-9752-48A6-974F-AE8B8DF36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557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5AF351-E70B-4E2D-B8E3-56B71551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23A134-62E4-435F-9B83-8DCFBCB13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94FF6B3-B13B-48E3-963A-1E0611D04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9F25275-3A53-49C0-BA06-17CBCC7A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4326-D315-428E-B6A9-79449658C35D}" type="datetimeFigureOut">
              <a:rPr lang="sl-SI" smtClean="0"/>
              <a:t>29. 09. 2020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22D772B-07EE-4C17-B66D-1199666C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37276FB-363B-4B6D-9847-D57F4A8F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ED12-9752-48A6-974F-AE8B8DF36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24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759561-C157-4048-AA37-CB378B46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B39E42E-5A6C-4863-B25E-31D1F16CB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0CBDE03-BEAB-4693-8A26-815B76FF4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29F925D-551A-4FA0-85D6-3F8D38DDA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9BF34EC-5F9F-4F9D-AF30-5677530F0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5113296-D1AF-4CD2-9BBC-99C9A671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4326-D315-428E-B6A9-79449658C35D}" type="datetimeFigureOut">
              <a:rPr lang="sl-SI" smtClean="0"/>
              <a:t>29. 09. 2020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3AED6E4-677E-4782-96A4-B4355DBD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E2C558C-24FF-4DBA-B1AB-282EEDBC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ED12-9752-48A6-974F-AE8B8DF36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381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7ABD72-5ABA-4DD9-B93E-9F0BDBC2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1D46996-C479-4494-8CB1-C720D1CC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4326-D315-428E-B6A9-79449658C35D}" type="datetimeFigureOut">
              <a:rPr lang="sl-SI" smtClean="0"/>
              <a:t>29. 09. 2020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3227F1A-8C9E-4E61-883A-9D4FD8A3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DA02BEF-C1D8-425D-A948-CD3AAD93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ED12-9752-48A6-974F-AE8B8DF36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867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C18E590-AD11-4F6A-BE06-580C6BB0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4326-D315-428E-B6A9-79449658C35D}" type="datetimeFigureOut">
              <a:rPr lang="sl-SI" smtClean="0"/>
              <a:t>29. 09. 2020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658E528-60C0-4E4E-B571-5AA8A880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526BBA3-63C7-4B8F-A4CD-B5ADA2CA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ED12-9752-48A6-974F-AE8B8DF36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511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0B2132-F176-4014-86D7-8F93CEE5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A95403-9D27-48F0-ACD8-895AA81D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E392D5-A043-444E-B178-7F5256A97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7EE9328-58BE-4940-B71B-3FB2C966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4326-D315-428E-B6A9-79449658C35D}" type="datetimeFigureOut">
              <a:rPr lang="sl-SI" smtClean="0"/>
              <a:t>29. 09. 2020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3C907F5-F559-486D-B0F7-778C9BB3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56C1D8A-D600-406E-95D3-5A3F0634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ED12-9752-48A6-974F-AE8B8DF36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161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98EBF2-DFDC-43A4-BB0B-4C4917268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FDE2726-9D55-4E69-BE63-FC04496D9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4CA371B-F3D5-4750-89B7-B9820794B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ADAAD2B-12B2-47A8-B5D1-E18E0208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4326-D315-428E-B6A9-79449658C35D}" type="datetimeFigureOut">
              <a:rPr lang="sl-SI" smtClean="0"/>
              <a:t>29. 09. 2020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CED2044-B6AE-4768-B5C6-1747731F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D362C0F-A4F3-4FB2-80FA-BE43378B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ED12-9752-48A6-974F-AE8B8DF36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52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B7CB1E-A91C-4D4E-8DA7-324CB54B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3D05BA9-4E22-4AC5-8BAB-F1B38BA09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8AC8B30-074C-478F-839F-311270CDE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4326-D315-428E-B6A9-79449658C35D}" type="datetimeFigureOut">
              <a:rPr lang="sl-SI" smtClean="0"/>
              <a:t>29. 09. 2020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8D33E3-7E43-4203-A74C-7A7D70004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EEB805F-7D15-451A-9392-39D1013DE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CED12-9752-48A6-974F-AE8B8DF36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714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9B67BC7D-794E-49DA-8AF4-D6CB5815F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6" y="1508633"/>
            <a:ext cx="5024546" cy="246883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F12C29B-B204-459C-99B0-F8B4B2B99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91" y="1721070"/>
            <a:ext cx="5267086" cy="246883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5213644-55CC-43A5-BE02-ABB6E0A77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" y="3977466"/>
            <a:ext cx="5265276" cy="2468833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B8506C03-8357-4413-A8B2-AC97F4F98FAA}"/>
              </a:ext>
            </a:extLst>
          </p:cNvPr>
          <p:cNvSpPr txBox="1"/>
          <p:nvPr/>
        </p:nvSpPr>
        <p:spPr>
          <a:xfrm>
            <a:off x="816970" y="587192"/>
            <a:ext cx="9455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457C"/>
                </a:solidFill>
              </a:rPr>
              <a:t>Raziskava o sodobnem voditeljstvu Združenja Manager 2020</a:t>
            </a:r>
            <a:endParaRPr lang="sl-SI" sz="2800" b="1" dirty="0">
              <a:solidFill>
                <a:srgbClr val="00457C"/>
              </a:solidFill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E55012C7-18F3-4484-AD5F-CE5591AAE840}"/>
              </a:ext>
            </a:extLst>
          </p:cNvPr>
          <p:cNvSpPr txBox="1"/>
          <p:nvPr/>
        </p:nvSpPr>
        <p:spPr>
          <a:xfrm>
            <a:off x="6594988" y="5211882"/>
            <a:ext cx="4364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Avtorica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sl-SI" dirty="0">
                <a:solidFill>
                  <a:srgbClr val="000000"/>
                </a:solidFill>
              </a:rPr>
              <a:t>raziskave je </a:t>
            </a:r>
            <a:r>
              <a:rPr lang="en-US" dirty="0">
                <a:solidFill>
                  <a:srgbClr val="000000"/>
                </a:solidFill>
              </a:rPr>
              <a:t>mag. </a:t>
            </a:r>
            <a:r>
              <a:rPr lang="en-US" b="1" dirty="0">
                <a:solidFill>
                  <a:srgbClr val="000000"/>
                </a:solidFill>
              </a:rPr>
              <a:t>Sonja Klopčič </a:t>
            </a:r>
            <a:r>
              <a:rPr lang="en-US" dirty="0">
                <a:solidFill>
                  <a:srgbClr val="000000"/>
                </a:solidFill>
              </a:rPr>
              <a:t>v </a:t>
            </a:r>
            <a:r>
              <a:rPr lang="en-US" dirty="0" err="1">
                <a:solidFill>
                  <a:srgbClr val="000000"/>
                </a:solidFill>
              </a:rPr>
              <a:t>sodelovanju</a:t>
            </a:r>
            <a:r>
              <a:rPr lang="en-US" dirty="0">
                <a:solidFill>
                  <a:srgbClr val="000000"/>
                </a:solidFill>
              </a:rPr>
              <a:t> z mag. </a:t>
            </a:r>
            <a:r>
              <a:rPr lang="en-US" b="1" dirty="0" err="1">
                <a:solidFill>
                  <a:srgbClr val="000000"/>
                </a:solidFill>
              </a:rPr>
              <a:t>Violeto</a:t>
            </a:r>
            <a:r>
              <a:rPr lang="en-US" b="1" dirty="0">
                <a:solidFill>
                  <a:srgbClr val="000000"/>
                </a:solidFill>
              </a:rPr>
              <a:t> Bulc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err="1">
                <a:solidFill>
                  <a:srgbClr val="000000"/>
                </a:solidFill>
              </a:rPr>
              <a:t>delovno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skupino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sl-SI" dirty="0">
                <a:solidFill>
                  <a:srgbClr val="000000"/>
                </a:solidFill>
              </a:rPr>
              <a:t>za sodobno voditeljstvo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1D21871F-71E2-4877-B5A7-5A9E1EB486AE}"/>
              </a:ext>
            </a:extLst>
          </p:cNvPr>
          <p:cNvSpPr txBox="1"/>
          <p:nvPr/>
        </p:nvSpPr>
        <p:spPr>
          <a:xfrm>
            <a:off x="816970" y="1046409"/>
            <a:ext cx="710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Anketa je potekala v poletnem času od 17. 6. do 7. 9. 2020, skupaj 82 dni.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C478F8A-63CA-486A-A890-76B4C7C526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3" t="29548" r="37404" b="30001"/>
          <a:stretch/>
        </p:blipFill>
        <p:spPr>
          <a:xfrm>
            <a:off x="11589477" y="6202223"/>
            <a:ext cx="398563" cy="4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8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6919C31-1742-46A3-92A2-491E952D1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3" t="29548" r="37404" b="30001"/>
          <a:stretch/>
        </p:blipFill>
        <p:spPr>
          <a:xfrm>
            <a:off x="11589477" y="6202223"/>
            <a:ext cx="398563" cy="48815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1DF7EDE-8722-44E3-8D6B-3A4CF8FC1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68" y="0"/>
            <a:ext cx="7824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6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1D8D435-2004-4E99-8F8D-A6A6F7920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12844"/>
              </p:ext>
            </p:extLst>
          </p:nvPr>
        </p:nvGraphicFramePr>
        <p:xfrm>
          <a:off x="514187" y="1356975"/>
          <a:ext cx="11295243" cy="448491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65081">
                  <a:extLst>
                    <a:ext uri="{9D8B030D-6E8A-4147-A177-3AD203B41FA5}">
                      <a16:colId xmlns:a16="http://schemas.microsoft.com/office/drawing/2014/main" val="4133600170"/>
                    </a:ext>
                  </a:extLst>
                </a:gridCol>
                <a:gridCol w="2860441">
                  <a:extLst>
                    <a:ext uri="{9D8B030D-6E8A-4147-A177-3AD203B41FA5}">
                      <a16:colId xmlns:a16="http://schemas.microsoft.com/office/drawing/2014/main" val="1908198287"/>
                    </a:ext>
                  </a:extLst>
                </a:gridCol>
                <a:gridCol w="4669721">
                  <a:extLst>
                    <a:ext uri="{9D8B030D-6E8A-4147-A177-3AD203B41FA5}">
                      <a16:colId xmlns:a16="http://schemas.microsoft.com/office/drawing/2014/main" val="2495952343"/>
                    </a:ext>
                  </a:extLst>
                </a:gridCol>
              </a:tblGrid>
              <a:tr h="435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1" dirty="0">
                          <a:solidFill>
                            <a:srgbClr val="00457C"/>
                          </a:solidFill>
                          <a:effectLst/>
                        </a:rPr>
                        <a:t>Na kratko</a:t>
                      </a:r>
                      <a:endParaRPr lang="sl-SI" sz="18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1" dirty="0">
                          <a:solidFill>
                            <a:srgbClr val="00457C"/>
                          </a:solidFill>
                          <a:effectLst/>
                        </a:rPr>
                        <a:t>Vpliv</a:t>
                      </a:r>
                      <a:endParaRPr lang="sl-SI" sz="18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1" dirty="0">
                          <a:solidFill>
                            <a:srgbClr val="00457C"/>
                          </a:solidFill>
                          <a:effectLst/>
                        </a:rPr>
                        <a:t>Priložnosti za napredek </a:t>
                      </a:r>
                      <a:endParaRPr lang="sl-SI" sz="18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7853386"/>
                  </a:ext>
                </a:extLst>
              </a:tr>
              <a:tr h="341004">
                <a:tc>
                  <a:txBody>
                    <a:bodyPr/>
                    <a:lstStyle/>
                    <a:p>
                      <a:r>
                        <a:rPr lang="sl-SI" sz="1800" b="1" kern="1200" dirty="0">
                          <a:solidFill>
                            <a:srgbClr val="00457C"/>
                          </a:solidFill>
                          <a:effectLst/>
                        </a:rPr>
                        <a:t>👏 </a:t>
                      </a:r>
                      <a:r>
                        <a:rPr lang="sl-SI" dirty="0">
                          <a:solidFill>
                            <a:srgbClr val="00457C"/>
                          </a:solidFill>
                        </a:rPr>
                        <a:t>POHVALNO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rgbClr val="0045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rgbClr val="00457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49056"/>
                  </a:ext>
                </a:extLst>
              </a:tr>
              <a:tr h="614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Največji preskok so naredila </a:t>
                      </a: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srednje velika podjetja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.</a:t>
                      </a:r>
                      <a:endParaRPr lang="sl-SI" sz="12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Zaznano je </a:t>
                      </a: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vlaganje v odnose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, kar se v krizi še posebej izkazuje kot konkurenčna prednost.</a:t>
                      </a:r>
                      <a:endParaRPr lang="sl-SI" sz="12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ClrTx/>
                        <a:buFont typeface="Symbol" panose="05050102010706020507" pitchFamily="18" charset="2"/>
                        <a:buChar char=""/>
                      </a:pP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Nadaljnje vlaganje 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v razvoj in negovanje odnosov, ne le znotraj podjetij temveč v celotni verigi vrednosti oziroma ekosistemu podjetja.</a:t>
                      </a:r>
                      <a:endParaRPr lang="sl-SI" sz="12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131698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r>
                        <a:rPr lang="sl-SI" sz="1800" b="1" kern="1200" dirty="0">
                          <a:solidFill>
                            <a:srgbClr val="00457C"/>
                          </a:solidFill>
                          <a:effectLst/>
                        </a:rPr>
                        <a:t>👉 </a:t>
                      </a:r>
                      <a:r>
                        <a:rPr lang="sl-SI" dirty="0">
                          <a:solidFill>
                            <a:srgbClr val="00457C"/>
                          </a:solidFill>
                        </a:rPr>
                        <a:t>POVPREČJE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rgbClr val="0045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rgbClr val="00457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803164"/>
                  </a:ext>
                </a:extLst>
              </a:tr>
              <a:tr h="614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V povprečju organizacije delujejo kot </a:t>
                      </a: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učeče se okolje</a:t>
                      </a:r>
                      <a:endParaRPr lang="sl-SI" sz="1200" b="1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Izgubljanje inovacijskega potenciala za dvig dodane vrednosti.</a:t>
                      </a:r>
                      <a:endParaRPr lang="sl-SI" sz="12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ClrTx/>
                        <a:buFont typeface="Symbol" panose="05050102010706020507" pitchFamily="18" charset="2"/>
                        <a:buChar char=""/>
                      </a:pP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Inoviranje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 v poslovnih modelih in organizacijskih strukturah. </a:t>
                      </a:r>
                    </a:p>
                    <a:p>
                      <a:pPr marL="342900" lvl="0" indent="-342900">
                        <a:buClrTx/>
                        <a:buFont typeface="Symbol" panose="05050102010706020507" pitchFamily="18" charset="2"/>
                        <a:buChar char=""/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Več poudarka na </a:t>
                      </a:r>
                      <a:r>
                        <a:rPr lang="sl-SI" sz="1200" b="1" dirty="0" err="1">
                          <a:solidFill>
                            <a:srgbClr val="00457C"/>
                          </a:solidFill>
                          <a:effectLst/>
                        </a:rPr>
                        <a:t>medstrukturnih</a:t>
                      </a: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 timih 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in kakovosti odnosov.</a:t>
                      </a:r>
                    </a:p>
                    <a:p>
                      <a:pPr marL="342900" lvl="0" indent="-342900">
                        <a:buClrTx/>
                        <a:buFont typeface="Symbol" panose="05050102010706020507" pitchFamily="18" charset="2"/>
                        <a:buChar char=""/>
                      </a:pP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Mreženja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.</a:t>
                      </a:r>
                      <a:endParaRPr lang="sl-SI" sz="12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170801"/>
                  </a:ext>
                </a:extLst>
              </a:tr>
              <a:tr h="361343">
                <a:tc>
                  <a:txBody>
                    <a:bodyPr/>
                    <a:lstStyle/>
                    <a:p>
                      <a:r>
                        <a:rPr lang="sl-SI" sz="1800" b="1" kern="1200" dirty="0">
                          <a:solidFill>
                            <a:srgbClr val="00457C"/>
                          </a:solidFill>
                          <a:effectLst/>
                        </a:rPr>
                        <a:t>👎 </a:t>
                      </a:r>
                      <a:r>
                        <a:rPr lang="sl-SI" dirty="0">
                          <a:solidFill>
                            <a:srgbClr val="00457C"/>
                          </a:solidFill>
                        </a:rPr>
                        <a:t>ZAOSTANEK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rgbClr val="0045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rgbClr val="00457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299407"/>
                  </a:ext>
                </a:extLst>
              </a:tr>
              <a:tr h="614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Zelo velik delež podjetij deluje kot </a:t>
                      </a: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delovno okolje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 </a:t>
                      </a:r>
                      <a:endParaRPr lang="sl-SI" sz="12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Resen zaostanek v </a:t>
                      </a: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konkurenčnosti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 </a:t>
                      </a:r>
                      <a:endParaRPr lang="sl-SI" sz="12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ClrTx/>
                        <a:buFont typeface="Symbol" panose="05050102010706020507" pitchFamily="18" charset="2"/>
                        <a:buChar char=""/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Dvig ambicije po </a:t>
                      </a: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rasti dodane vrednosti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. </a:t>
                      </a:r>
                    </a:p>
                    <a:p>
                      <a:pPr marL="342900" lvl="0" indent="-342900">
                        <a:buClrTx/>
                        <a:buFont typeface="Symbol" panose="05050102010706020507" pitchFamily="18" charset="2"/>
                        <a:buChar char=""/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Ozaveščanje o pomenu </a:t>
                      </a: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znanja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. </a:t>
                      </a:r>
                    </a:p>
                    <a:p>
                      <a:pPr marL="342900" lvl="0" indent="-342900">
                        <a:buClrTx/>
                        <a:buFont typeface="Symbol" panose="05050102010706020507" pitchFamily="18" charset="2"/>
                        <a:buChar char=""/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Več ozaveščanja o </a:t>
                      </a: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trajnostno vzdržnih strategijah 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in </a:t>
                      </a: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vodenju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.</a:t>
                      </a:r>
                      <a:endParaRPr lang="sl-SI" sz="12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781536"/>
                  </a:ext>
                </a:extLst>
              </a:tr>
              <a:tr h="374177">
                <a:tc>
                  <a:txBody>
                    <a:bodyPr/>
                    <a:lstStyle/>
                    <a:p>
                      <a:r>
                        <a:rPr lang="sl-SI" sz="1800" kern="1200" dirty="0">
                          <a:solidFill>
                            <a:srgbClr val="00457C"/>
                          </a:solidFill>
                          <a:effectLst/>
                        </a:rPr>
                        <a:t>⚠ </a:t>
                      </a:r>
                      <a:r>
                        <a:rPr lang="sl-SI" dirty="0">
                          <a:solidFill>
                            <a:srgbClr val="00457C"/>
                          </a:solidFill>
                        </a:rPr>
                        <a:t>POZOR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rgbClr val="0045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rgbClr val="00457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304235"/>
                  </a:ext>
                </a:extLst>
              </a:tr>
              <a:tr h="614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Neskladnost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 v načinu organiziranosti in odnosa do ljudi/znanj/poslanstva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 </a:t>
                      </a:r>
                      <a:endParaRPr lang="sl-SI" sz="12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Nižja učinkovitost in dobičkonosnost 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podjetij.</a:t>
                      </a:r>
                      <a:endParaRPr lang="sl-SI" sz="12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ClrTx/>
                        <a:buFont typeface="Symbol" panose="05050102010706020507" pitchFamily="18" charset="2"/>
                        <a:buChar char=""/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Organizacijska kultura in dizajn naj bosta </a:t>
                      </a: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usklajena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 z načinom vodenja in odnosom do trga.</a:t>
                      </a:r>
                    </a:p>
                    <a:p>
                      <a:pPr marL="342900" lvl="0" indent="-342900">
                        <a:buClrTx/>
                        <a:buFont typeface="Symbol" panose="05050102010706020507" pitchFamily="18" charset="2"/>
                        <a:buChar char=""/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Neskladja naj bodo izhodišče za delavnice in </a:t>
                      </a:r>
                      <a:r>
                        <a:rPr lang="sl-SI" sz="1200" b="1" dirty="0">
                          <a:solidFill>
                            <a:srgbClr val="00457C"/>
                          </a:solidFill>
                          <a:effectLst/>
                        </a:rPr>
                        <a:t>izobraževanja</a:t>
                      </a: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solidFill>
                            <a:srgbClr val="00457C"/>
                          </a:solidFill>
                          <a:effectLst/>
                        </a:rPr>
                        <a:t> </a:t>
                      </a:r>
                      <a:endParaRPr lang="sl-SI" sz="12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3928636"/>
                  </a:ext>
                </a:extLst>
              </a:tr>
            </a:tbl>
          </a:graphicData>
        </a:graphic>
      </p:graphicFrame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BE52D39-B251-48AF-82C3-A826080CD34E}"/>
              </a:ext>
            </a:extLst>
          </p:cNvPr>
          <p:cNvSpPr txBox="1"/>
          <p:nvPr/>
        </p:nvSpPr>
        <p:spPr>
          <a:xfrm>
            <a:off x="427181" y="616066"/>
            <a:ext cx="9455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457C"/>
                </a:solidFill>
              </a:rPr>
              <a:t>Ključne ugotovitve</a:t>
            </a:r>
            <a:endParaRPr lang="sl-SI" sz="3200" b="1" dirty="0">
              <a:solidFill>
                <a:srgbClr val="00457C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F52F4C2-417B-44BF-BF3A-B19B4EDFC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3" t="29548" r="37404" b="30001"/>
          <a:stretch/>
        </p:blipFill>
        <p:spPr>
          <a:xfrm>
            <a:off x="11589477" y="6202223"/>
            <a:ext cx="398563" cy="4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0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CF41E5F-3C69-4958-9F45-607A2F8C0688}"/>
              </a:ext>
            </a:extLst>
          </p:cNvPr>
          <p:cNvSpPr txBox="1"/>
          <p:nvPr/>
        </p:nvSpPr>
        <p:spPr>
          <a:xfrm>
            <a:off x="436418" y="557023"/>
            <a:ext cx="9455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457C"/>
                </a:solidFill>
              </a:rPr>
              <a:t>Temeljna vprašanja za trajnostno uspešnost</a:t>
            </a:r>
            <a:endParaRPr lang="sl-SI" sz="3200" b="1" dirty="0">
              <a:solidFill>
                <a:srgbClr val="00457C"/>
              </a:solidFill>
            </a:endParaRP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A3F1B765-E85B-4B87-B01A-C70D48CC8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33491"/>
              </p:ext>
            </p:extLst>
          </p:nvPr>
        </p:nvGraphicFramePr>
        <p:xfrm>
          <a:off x="558801" y="1358720"/>
          <a:ext cx="11074398" cy="494225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49054">
                  <a:extLst>
                    <a:ext uri="{9D8B030D-6E8A-4147-A177-3AD203B41FA5}">
                      <a16:colId xmlns:a16="http://schemas.microsoft.com/office/drawing/2014/main" val="245065521"/>
                    </a:ext>
                  </a:extLst>
                </a:gridCol>
                <a:gridCol w="2761672">
                  <a:extLst>
                    <a:ext uri="{9D8B030D-6E8A-4147-A177-3AD203B41FA5}">
                      <a16:colId xmlns:a16="http://schemas.microsoft.com/office/drawing/2014/main" val="3482352273"/>
                    </a:ext>
                  </a:extLst>
                </a:gridCol>
                <a:gridCol w="6063672">
                  <a:extLst>
                    <a:ext uri="{9D8B030D-6E8A-4147-A177-3AD203B41FA5}">
                      <a16:colId xmlns:a16="http://schemas.microsoft.com/office/drawing/2014/main" val="2152228925"/>
                    </a:ext>
                  </a:extLst>
                </a:gridCol>
              </a:tblGrid>
              <a:tr h="6473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1" dirty="0">
                          <a:solidFill>
                            <a:srgbClr val="00457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Področje</a:t>
                      </a:r>
                      <a:endParaRPr lang="sl-SI" sz="11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1" dirty="0">
                          <a:solidFill>
                            <a:srgbClr val="00457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</a:t>
                      </a:r>
                      <a:endParaRPr lang="sl-SI" sz="11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1" dirty="0">
                          <a:solidFill>
                            <a:srgbClr val="00457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Razmisleki</a:t>
                      </a:r>
                      <a:endParaRPr lang="sl-SI" sz="1100" dirty="0">
                        <a:solidFill>
                          <a:srgbClr val="00457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631580"/>
                  </a:ext>
                </a:extLst>
              </a:tr>
              <a:tr h="1431647">
                <a:tc>
                  <a:txBody>
                    <a:bodyPr/>
                    <a:lstStyle/>
                    <a:p>
                      <a:r>
                        <a:rPr lang="sl-SI" sz="1600" b="1" dirty="0">
                          <a:solidFill>
                            <a:srgbClr val="00457C"/>
                          </a:solidFill>
                        </a:rPr>
                        <a:t>VODENJE</a:t>
                      </a:r>
                      <a:r>
                        <a:rPr lang="sl-SI" sz="1600" dirty="0">
                          <a:solidFill>
                            <a:srgbClr val="00457C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1" dirty="0">
                          <a:solidFill>
                            <a:srgbClr val="00457C"/>
                          </a:solidFill>
                        </a:rPr>
                        <a:t>Ambicija </a:t>
                      </a:r>
                    </a:p>
                    <a:p>
                      <a:r>
                        <a:rPr lang="sl-SI" sz="1800" b="0" i="1" dirty="0">
                          <a:solidFill>
                            <a:srgbClr val="00457C"/>
                          </a:solidFill>
                        </a:rPr>
                        <a:t>(</a:t>
                      </a:r>
                      <a:r>
                        <a:rPr lang="sl-SI" sz="1800" b="0" i="1" dirty="0" err="1">
                          <a:solidFill>
                            <a:srgbClr val="00457C"/>
                          </a:solidFill>
                        </a:rPr>
                        <a:t>dare</a:t>
                      </a:r>
                      <a:r>
                        <a:rPr lang="sl-SI" sz="1800" b="0" i="1" dirty="0">
                          <a:solidFill>
                            <a:srgbClr val="00457C"/>
                          </a:solidFill>
                        </a:rPr>
                        <a:t> to </a:t>
                      </a:r>
                      <a:r>
                        <a:rPr lang="sl-SI" sz="1800" b="0" i="1" dirty="0" err="1">
                          <a:solidFill>
                            <a:srgbClr val="00457C"/>
                          </a:solidFill>
                        </a:rPr>
                        <a:t>lead</a:t>
                      </a:r>
                      <a:r>
                        <a:rPr lang="sl-SI" sz="1800" b="0" i="1" dirty="0">
                          <a:solidFill>
                            <a:srgbClr val="00457C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>
                          <a:solidFill>
                            <a:srgbClr val="00457C"/>
                          </a:solidFill>
                        </a:rPr>
                        <a:t>Ali podjetje, ki ga vodite, samozavestno gradi lastno razvojno zgodbo z ambicijo dviga dodane vrednosti in rasti?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>
                          <a:solidFill>
                            <a:srgbClr val="00457C"/>
                          </a:solidFill>
                        </a:rPr>
                        <a:t>Ali osvajate modre oceane?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435365"/>
                  </a:ext>
                </a:extLst>
              </a:tr>
              <a:tr h="1431647">
                <a:tc>
                  <a:txBody>
                    <a:bodyPr/>
                    <a:lstStyle/>
                    <a:p>
                      <a:r>
                        <a:rPr lang="sl-SI" sz="1600" b="1" dirty="0">
                          <a:solidFill>
                            <a:srgbClr val="00457C"/>
                          </a:solidFill>
                        </a:rPr>
                        <a:t>VLAGANJE V LJUDI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1" dirty="0">
                          <a:solidFill>
                            <a:srgbClr val="00457C"/>
                          </a:solidFill>
                        </a:rPr>
                        <a:t>Vključenost </a:t>
                      </a:r>
                    </a:p>
                    <a:p>
                      <a:r>
                        <a:rPr lang="sl-SI" sz="1800" b="0" i="1" dirty="0">
                          <a:solidFill>
                            <a:srgbClr val="00457C"/>
                          </a:solidFill>
                        </a:rPr>
                        <a:t>(</a:t>
                      </a:r>
                      <a:r>
                        <a:rPr lang="sl-SI" sz="1800" b="0" i="1" dirty="0" err="1">
                          <a:solidFill>
                            <a:srgbClr val="00457C"/>
                          </a:solidFill>
                        </a:rPr>
                        <a:t>diversity</a:t>
                      </a:r>
                      <a:r>
                        <a:rPr lang="sl-SI" sz="1800" b="0" i="1" dirty="0">
                          <a:solidFill>
                            <a:srgbClr val="00457C"/>
                          </a:solidFill>
                        </a:rPr>
                        <a:t> </a:t>
                      </a:r>
                      <a:r>
                        <a:rPr lang="sl-SI" sz="1800" b="0" i="1" dirty="0" err="1">
                          <a:solidFill>
                            <a:srgbClr val="00457C"/>
                          </a:solidFill>
                        </a:rPr>
                        <a:t>and</a:t>
                      </a:r>
                      <a:r>
                        <a:rPr lang="sl-SI" sz="1800" b="0" i="1" dirty="0">
                          <a:solidFill>
                            <a:srgbClr val="00457C"/>
                          </a:solidFill>
                        </a:rPr>
                        <a:t> </a:t>
                      </a:r>
                      <a:r>
                        <a:rPr lang="sl-SI" sz="1800" b="0" i="1" dirty="0" err="1">
                          <a:solidFill>
                            <a:srgbClr val="00457C"/>
                          </a:solidFill>
                        </a:rPr>
                        <a:t>inclusion</a:t>
                      </a:r>
                      <a:r>
                        <a:rPr lang="sl-SI" sz="1800" b="0" i="1" dirty="0">
                          <a:solidFill>
                            <a:srgbClr val="00457C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>
                          <a:solidFill>
                            <a:srgbClr val="00457C"/>
                          </a:solidFill>
                        </a:rPr>
                        <a:t>Ali vključujete in podpirate pri podjetnem delovanju vse razpoložljive potenciale ljudi?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>
                          <a:solidFill>
                            <a:srgbClr val="00457C"/>
                          </a:solidFill>
                        </a:rPr>
                        <a:t>Ali v odločanje vključujete vsaj 30 % sodelavk in sodelavcev?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>
                          <a:solidFill>
                            <a:srgbClr val="00457C"/>
                          </a:solidFill>
                        </a:rPr>
                        <a:t>Se ukvarjate z </a:t>
                      </a:r>
                      <a:r>
                        <a:rPr lang="sl-SI" sz="1600" dirty="0" err="1">
                          <a:solidFill>
                            <a:srgbClr val="00457C"/>
                          </a:solidFill>
                        </a:rPr>
                        <a:t>opolnomočenjem</a:t>
                      </a:r>
                      <a:r>
                        <a:rPr lang="sl-SI" sz="1600" dirty="0">
                          <a:solidFill>
                            <a:srgbClr val="00457C"/>
                          </a:solidFill>
                        </a:rPr>
                        <a:t> ljudi in razvojem talentov?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10614"/>
                  </a:ext>
                </a:extLst>
              </a:tr>
              <a:tr h="1431647">
                <a:tc>
                  <a:txBody>
                    <a:bodyPr/>
                    <a:lstStyle/>
                    <a:p>
                      <a:r>
                        <a:rPr lang="sl-SI" sz="1600" b="1" dirty="0">
                          <a:solidFill>
                            <a:srgbClr val="00457C"/>
                          </a:solidFill>
                        </a:rPr>
                        <a:t>ORGANIZIRANOST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1" dirty="0">
                          <a:solidFill>
                            <a:srgbClr val="00457C"/>
                          </a:solidFill>
                        </a:rPr>
                        <a:t>Usklajenost </a:t>
                      </a:r>
                    </a:p>
                    <a:p>
                      <a:r>
                        <a:rPr lang="sl-SI" sz="1800" b="0" i="1" dirty="0">
                          <a:solidFill>
                            <a:srgbClr val="00457C"/>
                          </a:solidFill>
                        </a:rPr>
                        <a:t>(</a:t>
                      </a:r>
                      <a:r>
                        <a:rPr lang="sl-SI" sz="1800" b="0" i="1" dirty="0" err="1">
                          <a:solidFill>
                            <a:srgbClr val="00457C"/>
                          </a:solidFill>
                        </a:rPr>
                        <a:t>alignment</a:t>
                      </a:r>
                      <a:r>
                        <a:rPr lang="sl-SI" sz="1800" b="0" i="1" dirty="0">
                          <a:solidFill>
                            <a:srgbClr val="00457C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>
                          <a:solidFill>
                            <a:srgbClr val="00457C"/>
                          </a:solidFill>
                        </a:rPr>
                        <a:t>Ali skrbite za skladnost strategije, struktur in organizacije?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>
                          <a:solidFill>
                            <a:srgbClr val="00457C"/>
                          </a:solidFill>
                        </a:rPr>
                        <a:t>So načini in orodja vodenja, ki jih uporabljate, prilagojeni sodobnemu času?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600" dirty="0">
                          <a:solidFill>
                            <a:srgbClr val="00457C"/>
                          </a:solidFill>
                        </a:rPr>
                        <a:t>Ali organizacijski dizajn podpira zastavljeno strategijo?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023831"/>
                  </a:ext>
                </a:extLst>
              </a:tr>
            </a:tbl>
          </a:graphicData>
        </a:graphic>
      </p:graphicFrame>
      <p:pic>
        <p:nvPicPr>
          <p:cNvPr id="7" name="Grafika 6">
            <a:extLst>
              <a:ext uri="{FF2B5EF4-FFF2-40B4-BE49-F238E27FC236}">
                <a16:creationId xmlns:a16="http://schemas.microsoft.com/office/drawing/2014/main" id="{7E540746-CCC9-445E-A389-8363EDD2A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687" y="2316776"/>
            <a:ext cx="890009" cy="897488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79A932F1-5831-4D3B-8B4C-14A7A1103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688" y="5282569"/>
            <a:ext cx="890009" cy="890009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C1A20A13-A263-469A-85A2-C44397DE3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688" y="3829849"/>
            <a:ext cx="740496" cy="77789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BB9433A-6092-4E28-8C41-855E7985AC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3" t="29548" r="37404" b="30001"/>
          <a:stretch/>
        </p:blipFill>
        <p:spPr>
          <a:xfrm>
            <a:off x="11589477" y="6202223"/>
            <a:ext cx="398563" cy="4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7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344</Words>
  <Application>Microsoft Office PowerPoint</Application>
  <PresentationFormat>Širokozaslonsko</PresentationFormat>
  <Paragraphs>53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Zala Kerle</dc:creator>
  <cp:lastModifiedBy>Nina Oštrbenk</cp:lastModifiedBy>
  <cp:revision>13</cp:revision>
  <dcterms:created xsi:type="dcterms:W3CDTF">2020-09-17T08:30:46Z</dcterms:created>
  <dcterms:modified xsi:type="dcterms:W3CDTF">2020-09-29T06:43:24Z</dcterms:modified>
</cp:coreProperties>
</file>