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2B63800-4B07-4FAE-804D-7BD2532FB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745238F-F124-474D-A240-99490B6414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2245ACA9-99A0-4AAB-AA74-C2FBF5C4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5C05-D92E-4F35-9F18-DF4EA565F054}" type="datetimeFigureOut">
              <a:rPr lang="sl-SI" smtClean="0"/>
              <a:t>10. 09. 2020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A3B86090-8642-4A61-ABB0-0145BA274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C834000-44AD-47B8-8FB6-B8137AC34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6C81-835C-42C3-886E-215FF12C87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3446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982723-D8F9-4515-8E17-A467ED3BF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4C87F1F9-A0DB-4148-8A85-4F54CB13B1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9B92D77-4494-43AF-BCB9-8C096CBA5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5C05-D92E-4F35-9F18-DF4EA565F054}" type="datetimeFigureOut">
              <a:rPr lang="sl-SI" smtClean="0"/>
              <a:t>10. 09. 2020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F82B823-47FE-427B-B6E4-C59151377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0D4DE25-CFCC-49D7-BDCF-E8453CAC9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6C81-835C-42C3-886E-215FF12C87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6162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64F8F9D0-B543-44BB-A15B-7386E8E40F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FED8B2A2-4D71-429F-AE41-041AF3242B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B955F33C-E88C-41DA-BCA6-ECFCAA4BB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5C05-D92E-4F35-9F18-DF4EA565F054}" type="datetimeFigureOut">
              <a:rPr lang="sl-SI" smtClean="0"/>
              <a:t>10. 09. 2020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A037DA1-2D2B-4DA8-AC75-E5BAB3B2A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83D7A3E-E5CD-41F7-BD7C-9AB65FAE4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6C81-835C-42C3-886E-215FF12C87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7559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7B23BCF-9F8C-4057-A8D4-77578AE71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1A1427D-9158-470E-97EF-5B868EB11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BE5F1F02-3DCF-4204-819F-40ADC20E6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5C05-D92E-4F35-9F18-DF4EA565F054}" type="datetimeFigureOut">
              <a:rPr lang="sl-SI" smtClean="0"/>
              <a:t>10. 09. 2020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B844EEF-391F-44F1-BEED-6FD68E077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F222346-43D9-4B52-B70A-7E2FB3256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6C81-835C-42C3-886E-215FF12C87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97723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940E7BD-32A0-4DF0-8B72-B79935772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E50C7935-3912-4ECD-90AF-2F0EB6116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7747F89-1A3C-489A-8322-DB4A20905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5C05-D92E-4F35-9F18-DF4EA565F054}" type="datetimeFigureOut">
              <a:rPr lang="sl-SI" smtClean="0"/>
              <a:t>10. 09. 2020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3FF0A798-C6CB-460E-835A-5C9B15B2B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35BB7A7-DE27-46A1-A3E3-32AFCEBA6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6C81-835C-42C3-886E-215FF12C87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741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78ABCE-51CE-4C56-8C23-EE86159D3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27A8A66-5BF1-496E-9433-1DACD5D0CF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0F96362A-3391-4309-89A1-B26E33E898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45211CB5-3DD0-4F8C-A3DE-26175E69F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5C05-D92E-4F35-9F18-DF4EA565F054}" type="datetimeFigureOut">
              <a:rPr lang="sl-SI" smtClean="0"/>
              <a:t>10. 09. 2020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F1F4B1F2-6001-494C-B7B1-D1EA22570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155A3879-1609-467A-9E53-6499DC087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6C81-835C-42C3-886E-215FF12C87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20674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838CF4-40D5-478B-8C67-6C646D666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693780B8-AAA8-49AA-B85E-B777A3634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023272F8-2855-4E50-8AFF-F345BCB57B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281821FA-603F-494F-823D-CB16F0A71C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A06E5B8C-3AD2-49CC-AFF8-B8148AE796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215033B2-249B-41FC-99DE-DCF046E44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5C05-D92E-4F35-9F18-DF4EA565F054}" type="datetimeFigureOut">
              <a:rPr lang="sl-SI" smtClean="0"/>
              <a:t>10. 09. 2020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90BAAC5D-C257-4F83-AE7A-F56C6AFCC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685DE3C7-ED72-4DCE-82A3-D1E0953F9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6C81-835C-42C3-886E-215FF12C87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4561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7E882FC-35A5-44A3-A736-AB4D4ABA4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7A372D40-B397-4716-AA84-C3C360ADB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5C05-D92E-4F35-9F18-DF4EA565F054}" type="datetimeFigureOut">
              <a:rPr lang="sl-SI" smtClean="0"/>
              <a:t>10. 09. 2020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D87B1595-9086-4A9C-A921-103F46C34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9B3ACF91-F813-48F0-A8AA-687554C1C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6C81-835C-42C3-886E-215FF12C87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1799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7E7BB483-E8CB-4FB6-B0E9-5BDFCCC79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5C05-D92E-4F35-9F18-DF4EA565F054}" type="datetimeFigureOut">
              <a:rPr lang="sl-SI" smtClean="0"/>
              <a:t>10. 09. 2020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13E431AE-1A23-4D87-9ECA-A3281D91D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3CF1533F-972F-4126-A111-115376453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6C81-835C-42C3-886E-215FF12C87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5732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9DA3DD5-3199-4055-B773-CD5436B59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4293191-803D-46E4-A6BE-5C42D1839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D39AD9F1-AEA8-49EA-90DF-11196CB7C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D56C6BE5-8EA0-41D5-A090-45129F3D3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5C05-D92E-4F35-9F18-DF4EA565F054}" type="datetimeFigureOut">
              <a:rPr lang="sl-SI" smtClean="0"/>
              <a:t>10. 09. 2020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03635B85-3F91-44FA-92BF-DAFF5077B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42B1E124-2C73-4715-8D95-D7A33A0B7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6C81-835C-42C3-886E-215FF12C87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60181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9803365-A526-4E8F-883C-C8268717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15582D65-F626-4993-8139-6347B1C28C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694C32A1-8702-4276-85EB-22A6C116A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C405D18F-6A1C-4ECA-8D0D-9BBEAC76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5C05-D92E-4F35-9F18-DF4EA565F054}" type="datetimeFigureOut">
              <a:rPr lang="sl-SI" smtClean="0"/>
              <a:t>10. 09. 2020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1E83ABFC-3D3F-4522-B0CA-67B47C084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5856C730-038B-4685-AD71-D0BAB2207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66C81-835C-42C3-886E-215FF12C87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64758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A2740F0D-75F7-4125-83EC-D855C5FFA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69E07B48-A43D-4470-9768-13E6E34F1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19B8F0B-BFC0-44F2-A6AB-5F48AB332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5C05-D92E-4F35-9F18-DF4EA565F054}" type="datetimeFigureOut">
              <a:rPr lang="sl-SI" smtClean="0"/>
              <a:t>10. 09. 2020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867DAD0-9078-4DF5-BC6B-95DD11A36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A28C03D-E7E2-48C9-A548-184482CB32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66C81-835C-42C3-886E-215FF12C87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31272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>
            <a:extLst>
              <a:ext uri="{FF2B5EF4-FFF2-40B4-BE49-F238E27FC236}">
                <a16:creationId xmlns:a16="http://schemas.microsoft.com/office/drawing/2014/main" id="{13BEC954-DB7C-4A26-94CA-92382C9BE9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495" t="12630" r="41378" b="11499"/>
          <a:stretch/>
        </p:blipFill>
        <p:spPr>
          <a:xfrm>
            <a:off x="2976830" y="284712"/>
            <a:ext cx="5287641" cy="6186196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PoljeZBesedilom 8">
            <a:extLst>
              <a:ext uri="{FF2B5EF4-FFF2-40B4-BE49-F238E27FC236}">
                <a16:creationId xmlns:a16="http://schemas.microsoft.com/office/drawing/2014/main" id="{A9D92157-CE70-431A-B303-D4FE46C961DE}"/>
              </a:ext>
            </a:extLst>
          </p:cNvPr>
          <p:cNvSpPr txBox="1"/>
          <p:nvPr/>
        </p:nvSpPr>
        <p:spPr>
          <a:xfrm>
            <a:off x="8859224" y="284712"/>
            <a:ext cx="28544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b="1" dirty="0"/>
              <a:t>NOVI PLAČNI IZPISEK</a:t>
            </a:r>
          </a:p>
          <a:p>
            <a:r>
              <a:rPr lang="sl-SI" sz="2400" b="1" dirty="0"/>
              <a:t>Povprečna plača</a:t>
            </a:r>
          </a:p>
        </p:txBody>
      </p:sp>
    </p:spTree>
    <p:extLst>
      <p:ext uri="{BB962C8B-B14F-4D97-AF65-F5344CB8AC3E}">
        <p14:creationId xmlns:p14="http://schemas.microsoft.com/office/powerpoint/2010/main" val="3030523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BF418289-341F-4926-8F11-163EBC50B6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825" t="16248" r="54008" b="36548"/>
          <a:stretch/>
        </p:blipFill>
        <p:spPr>
          <a:xfrm>
            <a:off x="4030827" y="2598821"/>
            <a:ext cx="3834881" cy="2638194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7" name="Raven puščični povezovalnik 6">
            <a:extLst>
              <a:ext uri="{FF2B5EF4-FFF2-40B4-BE49-F238E27FC236}">
                <a16:creationId xmlns:a16="http://schemas.microsoft.com/office/drawing/2014/main" id="{FB74A4E8-99B5-462D-9266-2111E3729D9B}"/>
              </a:ext>
            </a:extLst>
          </p:cNvPr>
          <p:cNvCxnSpPr>
            <a:cxnSpLocks/>
          </p:cNvCxnSpPr>
          <p:nvPr/>
        </p:nvCxnSpPr>
        <p:spPr>
          <a:xfrm flipH="1" flipV="1">
            <a:off x="2456862" y="2030137"/>
            <a:ext cx="4262720" cy="237408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jeZBesedilom 8">
            <a:extLst>
              <a:ext uri="{FF2B5EF4-FFF2-40B4-BE49-F238E27FC236}">
                <a16:creationId xmlns:a16="http://schemas.microsoft.com/office/drawing/2014/main" id="{3FE6DEDF-E4E7-4EA3-B120-BB4606B026EF}"/>
              </a:ext>
            </a:extLst>
          </p:cNvPr>
          <p:cNvSpPr txBox="1"/>
          <p:nvPr/>
        </p:nvSpPr>
        <p:spPr>
          <a:xfrm>
            <a:off x="362824" y="1489551"/>
            <a:ext cx="3999451" cy="46166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sl-SI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oliko je podjetje izplačalo za plačo zaposlenega v celoti (z vsemi prispevki in davki, brez povračila za prehrano in prevoz) </a:t>
            </a:r>
            <a:endParaRPr lang="sl-SI" sz="1200" dirty="0"/>
          </a:p>
        </p:txBody>
      </p:sp>
      <p:cxnSp>
        <p:nvCxnSpPr>
          <p:cNvPr id="13" name="Raven puščični povezovalnik 12">
            <a:extLst>
              <a:ext uri="{FF2B5EF4-FFF2-40B4-BE49-F238E27FC236}">
                <a16:creationId xmlns:a16="http://schemas.microsoft.com/office/drawing/2014/main" id="{4257EB37-6680-4A85-B392-5A83B325C2F9}"/>
              </a:ext>
            </a:extLst>
          </p:cNvPr>
          <p:cNvCxnSpPr>
            <a:cxnSpLocks/>
          </p:cNvCxnSpPr>
          <p:nvPr/>
        </p:nvCxnSpPr>
        <p:spPr>
          <a:xfrm flipV="1">
            <a:off x="6719582" y="1951216"/>
            <a:ext cx="1006679" cy="257884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en puščični povezovalnik 14">
            <a:extLst>
              <a:ext uri="{FF2B5EF4-FFF2-40B4-BE49-F238E27FC236}">
                <a16:creationId xmlns:a16="http://schemas.microsoft.com/office/drawing/2014/main" id="{E243477D-D0CA-4F38-B400-902B1F684EE3}"/>
              </a:ext>
            </a:extLst>
          </p:cNvPr>
          <p:cNvCxnSpPr>
            <a:cxnSpLocks/>
          </p:cNvCxnSpPr>
          <p:nvPr/>
        </p:nvCxnSpPr>
        <p:spPr>
          <a:xfrm flipV="1">
            <a:off x="7029974" y="4328720"/>
            <a:ext cx="1493241" cy="36072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en puščični povezovalnik 18">
            <a:extLst>
              <a:ext uri="{FF2B5EF4-FFF2-40B4-BE49-F238E27FC236}">
                <a16:creationId xmlns:a16="http://schemas.microsoft.com/office/drawing/2014/main" id="{04EE928C-33CC-444A-A953-216EEF72F4F9}"/>
              </a:ext>
            </a:extLst>
          </p:cNvPr>
          <p:cNvCxnSpPr>
            <a:cxnSpLocks/>
          </p:cNvCxnSpPr>
          <p:nvPr/>
        </p:nvCxnSpPr>
        <p:spPr>
          <a:xfrm>
            <a:off x="7029974" y="4806892"/>
            <a:ext cx="461395" cy="106540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en puščični povezovalnik 20">
            <a:extLst>
              <a:ext uri="{FF2B5EF4-FFF2-40B4-BE49-F238E27FC236}">
                <a16:creationId xmlns:a16="http://schemas.microsoft.com/office/drawing/2014/main" id="{17EA4BB0-1608-4D86-B017-C9EE3EF5ECE9}"/>
              </a:ext>
            </a:extLst>
          </p:cNvPr>
          <p:cNvCxnSpPr>
            <a:cxnSpLocks/>
          </p:cNvCxnSpPr>
          <p:nvPr/>
        </p:nvCxnSpPr>
        <p:spPr>
          <a:xfrm flipH="1" flipV="1">
            <a:off x="3112316" y="4530056"/>
            <a:ext cx="3607267" cy="43622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oljeZBesedilom 22">
            <a:extLst>
              <a:ext uri="{FF2B5EF4-FFF2-40B4-BE49-F238E27FC236}">
                <a16:creationId xmlns:a16="http://schemas.microsoft.com/office/drawing/2014/main" id="{5E2A6609-875D-4482-AFE4-295A8B633D17}"/>
              </a:ext>
            </a:extLst>
          </p:cNvPr>
          <p:cNvSpPr txBox="1"/>
          <p:nvPr/>
        </p:nvSpPr>
        <p:spPr>
          <a:xfrm>
            <a:off x="6615509" y="1436042"/>
            <a:ext cx="4860629" cy="46166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Koliko je podjetje nakazalo za zaposlenega od njegove </a:t>
            </a:r>
            <a:r>
              <a:rPr lang="sl-SI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celotne </a:t>
            </a:r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plače v javne blagajne = razlika med skupnim zneskom plače in izplačano neto plačo</a:t>
            </a:r>
            <a:endParaRPr lang="sl-SI" sz="1200" dirty="0"/>
          </a:p>
        </p:txBody>
      </p:sp>
      <p:sp>
        <p:nvSpPr>
          <p:cNvPr id="25" name="PoljeZBesedilom 24">
            <a:extLst>
              <a:ext uri="{FF2B5EF4-FFF2-40B4-BE49-F238E27FC236}">
                <a16:creationId xmlns:a16="http://schemas.microsoft.com/office/drawing/2014/main" id="{B77590BB-B5BC-4433-8FC8-57EBD65B118B}"/>
              </a:ext>
            </a:extLst>
          </p:cNvPr>
          <p:cNvSpPr txBox="1"/>
          <p:nvPr/>
        </p:nvSpPr>
        <p:spPr>
          <a:xfrm>
            <a:off x="8716161" y="4068391"/>
            <a:ext cx="3070372" cy="46166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Koliko je podjetje po zakonu odštelo od plače zaposlenega za njegovo bodočo pokojnino</a:t>
            </a:r>
            <a:endParaRPr lang="sl-SI" sz="1200" dirty="0"/>
          </a:p>
        </p:txBody>
      </p:sp>
      <p:sp>
        <p:nvSpPr>
          <p:cNvPr id="27" name="PoljeZBesedilom 26">
            <a:extLst>
              <a:ext uri="{FF2B5EF4-FFF2-40B4-BE49-F238E27FC236}">
                <a16:creationId xmlns:a16="http://schemas.microsoft.com/office/drawing/2014/main" id="{6662D9F7-E691-40FE-A729-C0628EE8757F}"/>
              </a:ext>
            </a:extLst>
          </p:cNvPr>
          <p:cNvSpPr txBox="1"/>
          <p:nvPr/>
        </p:nvSpPr>
        <p:spPr>
          <a:xfrm>
            <a:off x="7180975" y="6029122"/>
            <a:ext cx="3834880" cy="46166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Koliko je podjetje po zakonu odštelo od plače zaposlenega za njegovo potencialno zdravljenje oziroma zdravstvo</a:t>
            </a:r>
            <a:endParaRPr lang="sl-SI" sz="1200" dirty="0"/>
          </a:p>
        </p:txBody>
      </p:sp>
      <p:sp>
        <p:nvSpPr>
          <p:cNvPr id="29" name="PoljeZBesedilom 28">
            <a:extLst>
              <a:ext uri="{FF2B5EF4-FFF2-40B4-BE49-F238E27FC236}">
                <a16:creationId xmlns:a16="http://schemas.microsoft.com/office/drawing/2014/main" id="{E2F48CB5-49AA-4DD4-AD13-305A38538CE7}"/>
              </a:ext>
            </a:extLst>
          </p:cNvPr>
          <p:cNvSpPr txBox="1"/>
          <p:nvPr/>
        </p:nvSpPr>
        <p:spPr>
          <a:xfrm>
            <a:off x="108501" y="3959660"/>
            <a:ext cx="2986481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Koliko je podjetje zaposlenemu izplačalo neto plače, po nakazilu vseh prispevkov in davkov (brez povračila za prehrano in prevoz) </a:t>
            </a:r>
            <a:endParaRPr lang="sl-SI" sz="1200" dirty="0"/>
          </a:p>
        </p:txBody>
      </p:sp>
      <p:sp>
        <p:nvSpPr>
          <p:cNvPr id="30" name="PoljeZBesedilom 29">
            <a:extLst>
              <a:ext uri="{FF2B5EF4-FFF2-40B4-BE49-F238E27FC236}">
                <a16:creationId xmlns:a16="http://schemas.microsoft.com/office/drawing/2014/main" id="{D97BC39E-355B-4493-A499-34AB69BD850D}"/>
              </a:ext>
            </a:extLst>
          </p:cNvPr>
          <p:cNvSpPr txBox="1"/>
          <p:nvPr/>
        </p:nvSpPr>
        <p:spPr>
          <a:xfrm>
            <a:off x="4043943" y="393769"/>
            <a:ext cx="2921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b="1" dirty="0"/>
              <a:t>ZORNI KOT: PODJETJE</a:t>
            </a:r>
          </a:p>
        </p:txBody>
      </p:sp>
      <p:pic>
        <p:nvPicPr>
          <p:cNvPr id="42" name="Slika 41">
            <a:extLst>
              <a:ext uri="{FF2B5EF4-FFF2-40B4-BE49-F238E27FC236}">
                <a16:creationId xmlns:a16="http://schemas.microsoft.com/office/drawing/2014/main" id="{2AF0DA50-06DA-4BA6-B19C-F95A431CB14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052" t="82856" r="44564" b="13228"/>
          <a:stretch/>
        </p:blipFill>
        <p:spPr>
          <a:xfrm>
            <a:off x="125835" y="5851974"/>
            <a:ext cx="5981415" cy="400110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4" name="PoljeZBesedilom 43">
            <a:extLst>
              <a:ext uri="{FF2B5EF4-FFF2-40B4-BE49-F238E27FC236}">
                <a16:creationId xmlns:a16="http://schemas.microsoft.com/office/drawing/2014/main" id="{626C739C-613C-4F9E-92BA-C3C2CE76EEE1}"/>
              </a:ext>
            </a:extLst>
          </p:cNvPr>
          <p:cNvSpPr txBox="1"/>
          <p:nvPr/>
        </p:nvSpPr>
        <p:spPr>
          <a:xfrm>
            <a:off x="125834" y="6383602"/>
            <a:ext cx="3296867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sl-SI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Koliko je podjetje plačalo za skupni znesek plače za zaposlenega, vključno s povračiloma za prehrano in prevoz </a:t>
            </a:r>
            <a:endParaRPr lang="sl-SI" sz="1000" i="1" dirty="0"/>
          </a:p>
        </p:txBody>
      </p:sp>
      <p:cxnSp>
        <p:nvCxnSpPr>
          <p:cNvPr id="46" name="Raven puščični povezovalnik 45">
            <a:extLst>
              <a:ext uri="{FF2B5EF4-FFF2-40B4-BE49-F238E27FC236}">
                <a16:creationId xmlns:a16="http://schemas.microsoft.com/office/drawing/2014/main" id="{B375534A-AE89-41E8-A7C8-67B2263F3EEB}"/>
              </a:ext>
            </a:extLst>
          </p:cNvPr>
          <p:cNvCxnSpPr>
            <a:cxnSpLocks/>
          </p:cNvCxnSpPr>
          <p:nvPr/>
        </p:nvCxnSpPr>
        <p:spPr>
          <a:xfrm flipH="1">
            <a:off x="3548471" y="6053745"/>
            <a:ext cx="1854041" cy="556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aven povezovalnik 51">
            <a:extLst>
              <a:ext uri="{FF2B5EF4-FFF2-40B4-BE49-F238E27FC236}">
                <a16:creationId xmlns:a16="http://schemas.microsoft.com/office/drawing/2014/main" id="{5D5694E8-677A-4919-BEB9-8C702820765D}"/>
              </a:ext>
            </a:extLst>
          </p:cNvPr>
          <p:cNvCxnSpPr/>
          <p:nvPr/>
        </p:nvCxnSpPr>
        <p:spPr>
          <a:xfrm>
            <a:off x="0" y="5650203"/>
            <a:ext cx="62330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aven povezovalnik 53">
            <a:extLst>
              <a:ext uri="{FF2B5EF4-FFF2-40B4-BE49-F238E27FC236}">
                <a16:creationId xmlns:a16="http://schemas.microsoft.com/office/drawing/2014/main" id="{4893F326-0757-42FA-B062-162D46B479AB}"/>
              </a:ext>
            </a:extLst>
          </p:cNvPr>
          <p:cNvCxnSpPr/>
          <p:nvPr/>
        </p:nvCxnSpPr>
        <p:spPr>
          <a:xfrm>
            <a:off x="6233020" y="5650203"/>
            <a:ext cx="0" cy="12077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340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BF418289-341F-4926-8F11-163EBC50B6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825" t="16248" r="54008" b="36548"/>
          <a:stretch/>
        </p:blipFill>
        <p:spPr>
          <a:xfrm>
            <a:off x="4030827" y="2598821"/>
            <a:ext cx="3834881" cy="2638194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7" name="Raven puščični povezovalnik 6">
            <a:extLst>
              <a:ext uri="{FF2B5EF4-FFF2-40B4-BE49-F238E27FC236}">
                <a16:creationId xmlns:a16="http://schemas.microsoft.com/office/drawing/2014/main" id="{FB74A4E8-99B5-462D-9266-2111E3729D9B}"/>
              </a:ext>
            </a:extLst>
          </p:cNvPr>
          <p:cNvCxnSpPr>
            <a:cxnSpLocks/>
          </p:cNvCxnSpPr>
          <p:nvPr/>
        </p:nvCxnSpPr>
        <p:spPr>
          <a:xfrm flipH="1" flipV="1">
            <a:off x="2456862" y="2030137"/>
            <a:ext cx="4229164" cy="2382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jeZBesedilom 8">
            <a:extLst>
              <a:ext uri="{FF2B5EF4-FFF2-40B4-BE49-F238E27FC236}">
                <a16:creationId xmlns:a16="http://schemas.microsoft.com/office/drawing/2014/main" id="{3FE6DEDF-E4E7-4EA3-B120-BB4606B026EF}"/>
              </a:ext>
            </a:extLst>
          </p:cNvPr>
          <p:cNvSpPr txBox="1"/>
          <p:nvPr/>
        </p:nvSpPr>
        <p:spPr>
          <a:xfrm>
            <a:off x="362824" y="1489551"/>
            <a:ext cx="3681119" cy="46166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sl-SI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oliko je zaposleni zaslužil plače v celoti (z vsemi prispevki in davki, brez povračila za prehrano in prevoz) </a:t>
            </a:r>
            <a:endParaRPr lang="sl-SI" sz="1200" dirty="0"/>
          </a:p>
        </p:txBody>
      </p:sp>
      <p:cxnSp>
        <p:nvCxnSpPr>
          <p:cNvPr id="13" name="Raven puščični povezovalnik 12">
            <a:extLst>
              <a:ext uri="{FF2B5EF4-FFF2-40B4-BE49-F238E27FC236}">
                <a16:creationId xmlns:a16="http://schemas.microsoft.com/office/drawing/2014/main" id="{4257EB37-6680-4A85-B392-5A83B325C2F9}"/>
              </a:ext>
            </a:extLst>
          </p:cNvPr>
          <p:cNvCxnSpPr>
            <a:cxnSpLocks/>
          </p:cNvCxnSpPr>
          <p:nvPr/>
        </p:nvCxnSpPr>
        <p:spPr>
          <a:xfrm flipV="1">
            <a:off x="6686026" y="1951216"/>
            <a:ext cx="1040235" cy="2578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en puščični povezovalnik 14">
            <a:extLst>
              <a:ext uri="{FF2B5EF4-FFF2-40B4-BE49-F238E27FC236}">
                <a16:creationId xmlns:a16="http://schemas.microsoft.com/office/drawing/2014/main" id="{E243477D-D0CA-4F38-B400-902B1F684EE3}"/>
              </a:ext>
            </a:extLst>
          </p:cNvPr>
          <p:cNvCxnSpPr>
            <a:cxnSpLocks/>
          </p:cNvCxnSpPr>
          <p:nvPr/>
        </p:nvCxnSpPr>
        <p:spPr>
          <a:xfrm flipV="1">
            <a:off x="6996418" y="4328720"/>
            <a:ext cx="1526797" cy="352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en puščični povezovalnik 18">
            <a:extLst>
              <a:ext uri="{FF2B5EF4-FFF2-40B4-BE49-F238E27FC236}">
                <a16:creationId xmlns:a16="http://schemas.microsoft.com/office/drawing/2014/main" id="{04EE928C-33CC-444A-A953-216EEF72F4F9}"/>
              </a:ext>
            </a:extLst>
          </p:cNvPr>
          <p:cNvCxnSpPr>
            <a:cxnSpLocks/>
          </p:cNvCxnSpPr>
          <p:nvPr/>
        </p:nvCxnSpPr>
        <p:spPr>
          <a:xfrm>
            <a:off x="6996418" y="4798503"/>
            <a:ext cx="494951" cy="1073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en puščični povezovalnik 20">
            <a:extLst>
              <a:ext uri="{FF2B5EF4-FFF2-40B4-BE49-F238E27FC236}">
                <a16:creationId xmlns:a16="http://schemas.microsoft.com/office/drawing/2014/main" id="{17EA4BB0-1608-4D86-B017-C9EE3EF5ECE9}"/>
              </a:ext>
            </a:extLst>
          </p:cNvPr>
          <p:cNvCxnSpPr>
            <a:cxnSpLocks/>
          </p:cNvCxnSpPr>
          <p:nvPr/>
        </p:nvCxnSpPr>
        <p:spPr>
          <a:xfrm flipH="1" flipV="1">
            <a:off x="2885813" y="4328720"/>
            <a:ext cx="3800213" cy="6375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oljeZBesedilom 22">
            <a:extLst>
              <a:ext uri="{FF2B5EF4-FFF2-40B4-BE49-F238E27FC236}">
                <a16:creationId xmlns:a16="http://schemas.microsoft.com/office/drawing/2014/main" id="{5E2A6609-875D-4482-AFE4-295A8B633D17}"/>
              </a:ext>
            </a:extLst>
          </p:cNvPr>
          <p:cNvSpPr txBox="1"/>
          <p:nvPr/>
        </p:nvSpPr>
        <p:spPr>
          <a:xfrm>
            <a:off x="6615510" y="1436042"/>
            <a:ext cx="3417723" cy="46166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Koliko je bilo od celotne plače zaposlenega vplačano v različne državne oziroma javne blagajne</a:t>
            </a:r>
            <a:endParaRPr lang="sl-SI" sz="1200" dirty="0"/>
          </a:p>
        </p:txBody>
      </p:sp>
      <p:sp>
        <p:nvSpPr>
          <p:cNvPr id="25" name="PoljeZBesedilom 24">
            <a:extLst>
              <a:ext uri="{FF2B5EF4-FFF2-40B4-BE49-F238E27FC236}">
                <a16:creationId xmlns:a16="http://schemas.microsoft.com/office/drawing/2014/main" id="{B77590BB-B5BC-4433-8FC8-57EBD65B118B}"/>
              </a:ext>
            </a:extLst>
          </p:cNvPr>
          <p:cNvSpPr txBox="1"/>
          <p:nvPr/>
        </p:nvSpPr>
        <p:spPr>
          <a:xfrm>
            <a:off x="8716160" y="4068391"/>
            <a:ext cx="2835479" cy="46166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Koliko je zaposleni po zakonu prispeval od svoje celotne plače za bodočo pokojnino</a:t>
            </a:r>
            <a:endParaRPr lang="sl-SI" sz="1200" dirty="0"/>
          </a:p>
        </p:txBody>
      </p:sp>
      <p:sp>
        <p:nvSpPr>
          <p:cNvPr id="27" name="PoljeZBesedilom 26">
            <a:extLst>
              <a:ext uri="{FF2B5EF4-FFF2-40B4-BE49-F238E27FC236}">
                <a16:creationId xmlns:a16="http://schemas.microsoft.com/office/drawing/2014/main" id="{6662D9F7-E691-40FE-A729-C0628EE8757F}"/>
              </a:ext>
            </a:extLst>
          </p:cNvPr>
          <p:cNvSpPr txBox="1"/>
          <p:nvPr/>
        </p:nvSpPr>
        <p:spPr>
          <a:xfrm>
            <a:off x="7180975" y="6029122"/>
            <a:ext cx="3749880" cy="46166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Koliko je zaposleni po zakonu prispeval od svoje celotne plače za potencialno zdravljenje oziroma zdravstvo</a:t>
            </a:r>
            <a:endParaRPr lang="sl-SI" sz="1200" dirty="0"/>
          </a:p>
        </p:txBody>
      </p:sp>
      <p:sp>
        <p:nvSpPr>
          <p:cNvPr id="29" name="PoljeZBesedilom 28">
            <a:extLst>
              <a:ext uri="{FF2B5EF4-FFF2-40B4-BE49-F238E27FC236}">
                <a16:creationId xmlns:a16="http://schemas.microsoft.com/office/drawing/2014/main" id="{E2F48CB5-49AA-4DD4-AD13-305A38538CE7}"/>
              </a:ext>
            </a:extLst>
          </p:cNvPr>
          <p:cNvSpPr txBox="1"/>
          <p:nvPr/>
        </p:nvSpPr>
        <p:spPr>
          <a:xfrm>
            <a:off x="123039" y="4083374"/>
            <a:ext cx="2666302" cy="46166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sl-SI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Koliko je zaposleni prejel neto plače (brez povračila za prehrano in prevoz) </a:t>
            </a:r>
            <a:endParaRPr lang="sl-SI" sz="1200" dirty="0"/>
          </a:p>
        </p:txBody>
      </p:sp>
      <p:sp>
        <p:nvSpPr>
          <p:cNvPr id="30" name="PoljeZBesedilom 29">
            <a:extLst>
              <a:ext uri="{FF2B5EF4-FFF2-40B4-BE49-F238E27FC236}">
                <a16:creationId xmlns:a16="http://schemas.microsoft.com/office/drawing/2014/main" id="{D97BC39E-355B-4493-A499-34AB69BD850D}"/>
              </a:ext>
            </a:extLst>
          </p:cNvPr>
          <p:cNvSpPr txBox="1"/>
          <p:nvPr/>
        </p:nvSpPr>
        <p:spPr>
          <a:xfrm>
            <a:off x="4043943" y="393769"/>
            <a:ext cx="3124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b="1" dirty="0"/>
              <a:t>ZORNI KOT: ZAPOSLENI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83460197-DABF-43A9-BFD8-00808F07D3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175" t="60376" r="42613" b="37772"/>
          <a:stretch/>
        </p:blipFill>
        <p:spPr>
          <a:xfrm>
            <a:off x="123039" y="6024832"/>
            <a:ext cx="5749254" cy="179045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17" name="Raven povezovalnik 16">
            <a:extLst>
              <a:ext uri="{FF2B5EF4-FFF2-40B4-BE49-F238E27FC236}">
                <a16:creationId xmlns:a16="http://schemas.microsoft.com/office/drawing/2014/main" id="{F14E570D-6FFD-43A3-BF4B-BB9C10DF15C7}"/>
              </a:ext>
            </a:extLst>
          </p:cNvPr>
          <p:cNvCxnSpPr/>
          <p:nvPr/>
        </p:nvCxnSpPr>
        <p:spPr>
          <a:xfrm>
            <a:off x="0" y="5650203"/>
            <a:ext cx="62330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en povezovalnik 17">
            <a:extLst>
              <a:ext uri="{FF2B5EF4-FFF2-40B4-BE49-F238E27FC236}">
                <a16:creationId xmlns:a16="http://schemas.microsoft.com/office/drawing/2014/main" id="{ACFD7857-4AED-4582-B9B6-FF2D3C0C563A}"/>
              </a:ext>
            </a:extLst>
          </p:cNvPr>
          <p:cNvCxnSpPr/>
          <p:nvPr/>
        </p:nvCxnSpPr>
        <p:spPr>
          <a:xfrm>
            <a:off x="6233020" y="5650203"/>
            <a:ext cx="0" cy="12077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jeZBesedilom 3">
            <a:extLst>
              <a:ext uri="{FF2B5EF4-FFF2-40B4-BE49-F238E27FC236}">
                <a16:creationId xmlns:a16="http://schemas.microsoft.com/office/drawing/2014/main" id="{4A22E9DC-BF51-40B5-AFEE-47B7CAAAC484}"/>
              </a:ext>
            </a:extLst>
          </p:cNvPr>
          <p:cNvSpPr txBox="1"/>
          <p:nvPr/>
        </p:nvSpPr>
        <p:spPr>
          <a:xfrm>
            <a:off x="125835" y="6383602"/>
            <a:ext cx="2894202" cy="4001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sl-SI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Koliko je </a:t>
            </a:r>
            <a:r>
              <a:rPr lang="sl-SI" sz="1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zaposleni</a:t>
            </a:r>
            <a:r>
              <a:rPr lang="sl-SI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prejel na </a:t>
            </a:r>
            <a:r>
              <a:rPr lang="sl-SI" sz="1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osebni račun neto plače</a:t>
            </a:r>
            <a:r>
              <a:rPr lang="sl-SI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vključno s povračiloma za prehrano in prevoz </a:t>
            </a:r>
            <a:endParaRPr lang="sl-SI" sz="1000" i="1" dirty="0"/>
          </a:p>
        </p:txBody>
      </p:sp>
    </p:spTree>
    <p:extLst>
      <p:ext uri="{BB962C8B-B14F-4D97-AF65-F5344CB8AC3E}">
        <p14:creationId xmlns:p14="http://schemas.microsoft.com/office/powerpoint/2010/main" val="1063327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jeZBesedilom 8">
            <a:extLst>
              <a:ext uri="{FF2B5EF4-FFF2-40B4-BE49-F238E27FC236}">
                <a16:creationId xmlns:a16="http://schemas.microsoft.com/office/drawing/2014/main" id="{A9D92157-CE70-431A-B303-D4FE46C961DE}"/>
              </a:ext>
            </a:extLst>
          </p:cNvPr>
          <p:cNvSpPr txBox="1"/>
          <p:nvPr/>
        </p:nvSpPr>
        <p:spPr>
          <a:xfrm>
            <a:off x="8859224" y="284712"/>
            <a:ext cx="28544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b="1" dirty="0"/>
              <a:t>NOVI PLAČNI IZPISEK</a:t>
            </a:r>
          </a:p>
          <a:p>
            <a:r>
              <a:rPr lang="sl-SI" sz="2400" b="1" dirty="0"/>
              <a:t>Nadpovprečna plača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1C5C5C6A-00DC-4368-A501-2B57B5D406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495" t="12631" r="41225" b="11640"/>
          <a:stretch/>
        </p:blipFill>
        <p:spPr>
          <a:xfrm>
            <a:off x="3061586" y="400146"/>
            <a:ext cx="5305459" cy="6168605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27789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jeZBesedilom 8">
            <a:extLst>
              <a:ext uri="{FF2B5EF4-FFF2-40B4-BE49-F238E27FC236}">
                <a16:creationId xmlns:a16="http://schemas.microsoft.com/office/drawing/2014/main" id="{A9D92157-CE70-431A-B303-D4FE46C961DE}"/>
              </a:ext>
            </a:extLst>
          </p:cNvPr>
          <p:cNvSpPr txBox="1"/>
          <p:nvPr/>
        </p:nvSpPr>
        <p:spPr>
          <a:xfrm>
            <a:off x="8859224" y="284712"/>
            <a:ext cx="28544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b="1" dirty="0"/>
              <a:t>NOVI PLAČNI IZPISEK</a:t>
            </a:r>
          </a:p>
          <a:p>
            <a:r>
              <a:rPr lang="sl-SI" sz="2400" b="1" dirty="0"/>
              <a:t>Podpovprečna plača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6BAFFE32-F29C-4CC1-8BCC-95C3D4CEAB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419" t="12631" r="41148" b="11640"/>
          <a:stretch/>
        </p:blipFill>
        <p:spPr>
          <a:xfrm>
            <a:off x="2986086" y="413372"/>
            <a:ext cx="5360962" cy="620621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14221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231</Words>
  <Application>Microsoft Office PowerPoint</Application>
  <PresentationFormat>Širokozaslonsko</PresentationFormat>
  <Paragraphs>20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Officeova tema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Goran Novkovič</dc:creator>
  <cp:lastModifiedBy>Goran Novkovič</cp:lastModifiedBy>
  <cp:revision>10</cp:revision>
  <dcterms:created xsi:type="dcterms:W3CDTF">2020-09-09T12:48:46Z</dcterms:created>
  <dcterms:modified xsi:type="dcterms:W3CDTF">2020-09-10T06:28:22Z</dcterms:modified>
</cp:coreProperties>
</file>