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297" r:id="rId3"/>
    <p:sldId id="298" r:id="rId4"/>
    <p:sldId id="319" r:id="rId5"/>
    <p:sldId id="322" r:id="rId6"/>
    <p:sldId id="323" r:id="rId7"/>
    <p:sldId id="300" r:id="rId8"/>
    <p:sldId id="303" r:id="rId9"/>
    <p:sldId id="304" r:id="rId10"/>
    <p:sldId id="313" r:id="rId11"/>
    <p:sldId id="314" r:id="rId12"/>
    <p:sldId id="333" r:id="rId13"/>
    <p:sldId id="334" r:id="rId14"/>
    <p:sldId id="290" r:id="rId15"/>
    <p:sldId id="291" r:id="rId16"/>
    <p:sldId id="292" r:id="rId17"/>
    <p:sldId id="329" r:id="rId18"/>
    <p:sldId id="271" r:id="rId19"/>
    <p:sldId id="274" r:id="rId20"/>
    <p:sldId id="275" r:id="rId21"/>
    <p:sldId id="278" r:id="rId22"/>
    <p:sldId id="330" r:id="rId23"/>
    <p:sldId id="280" r:id="rId24"/>
    <p:sldId id="284" r:id="rId25"/>
    <p:sldId id="285" r:id="rId26"/>
    <p:sldId id="331" r:id="rId27"/>
    <p:sldId id="286" r:id="rId28"/>
    <p:sldId id="288" r:id="rId29"/>
    <p:sldId id="328" r:id="rId30"/>
    <p:sldId id="315" r:id="rId31"/>
    <p:sldId id="332" r:id="rId32"/>
    <p:sldId id="321" r:id="rId33"/>
    <p:sldId id="320" r:id="rId34"/>
    <p:sldId id="316" r:id="rId35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adenik, Polona" initials="DP" lastIdx="8" clrIdx="0">
    <p:extLst>
      <p:ext uri="{19B8F6BF-5375-455C-9EA6-DF929625EA0E}">
        <p15:presenceInfo xmlns:p15="http://schemas.microsoft.com/office/powerpoint/2012/main" userId="S-1-5-21-3370980477-2126988148-2892283782-2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ED"/>
    <a:srgbClr val="CC0000"/>
    <a:srgbClr val="A4ECA5"/>
    <a:srgbClr val="DD2C11"/>
    <a:srgbClr val="1DCC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962" autoAdjust="0"/>
    <p:restoredTop sz="94674" autoAdjust="0"/>
  </p:normalViewPr>
  <p:slideViewPr>
    <p:cSldViewPr>
      <p:cViewPr varScale="1">
        <p:scale>
          <a:sx n="77" d="100"/>
          <a:sy n="77" d="100"/>
        </p:scale>
        <p:origin x="157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5.0925925925925923E-2"/>
          <c:w val="0.88938648293963252"/>
          <c:h val="0.61573855351414408"/>
        </c:manualLayout>
      </c:layout>
      <c:lineChart>
        <c:grouping val="standard"/>
        <c:varyColors val="0"/>
        <c:ser>
          <c:idx val="0"/>
          <c:order val="0"/>
          <c:tx>
            <c:strRef>
              <c:f>VnosInIzracuni!$R$20</c:f>
              <c:strCache>
                <c:ptCount val="1"/>
                <c:pt idx="0">
                  <c:v>Upoševaje učinke predlogov sprememb pokojninske zakonodaje 1.1.2020: Ø 9,9% (+2,6 o.t.)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VnosInIzracuni!$T$1:$BH$1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VnosInIzracuni!$T$20:$BH$20</c:f>
              <c:numCache>
                <c:formatCode>General</c:formatCode>
                <c:ptCount val="41"/>
                <c:pt idx="0">
                  <c:v>-0.61243805393069739</c:v>
                </c:pt>
                <c:pt idx="1">
                  <c:v>-3.6218720002328508E-2</c:v>
                </c:pt>
                <c:pt idx="2">
                  <c:v>0.19396234858950467</c:v>
                </c:pt>
                <c:pt idx="3">
                  <c:v>2.1699915811897128</c:v>
                </c:pt>
                <c:pt idx="4">
                  <c:v>3.0966874920448868</c:v>
                </c:pt>
                <c:pt idx="5">
                  <c:v>4.029809321955482</c:v>
                </c:pt>
                <c:pt idx="6">
                  <c:v>4.6258074920145082</c:v>
                </c:pt>
                <c:pt idx="7">
                  <c:v>5.4811533784750619</c:v>
                </c:pt>
                <c:pt idx="8">
                  <c:v>7.2775103545255488</c:v>
                </c:pt>
                <c:pt idx="9">
                  <c:v>8.1022509652614136</c:v>
                </c:pt>
                <c:pt idx="10">
                  <c:v>8.7163497720095826</c:v>
                </c:pt>
                <c:pt idx="11">
                  <c:v>9.0894396344988095</c:v>
                </c:pt>
                <c:pt idx="12">
                  <c:v>9.3961359029071545</c:v>
                </c:pt>
                <c:pt idx="13">
                  <c:v>10.266065867289189</c:v>
                </c:pt>
                <c:pt idx="14">
                  <c:v>10.562759720974501</c:v>
                </c:pt>
                <c:pt idx="15">
                  <c:v>11.483196046130738</c:v>
                </c:pt>
                <c:pt idx="16">
                  <c:v>11.843353482493319</c:v>
                </c:pt>
                <c:pt idx="17">
                  <c:v>12.103616404766935</c:v>
                </c:pt>
                <c:pt idx="18">
                  <c:v>12.869219416388027</c:v>
                </c:pt>
                <c:pt idx="19">
                  <c:v>13.709316824629445</c:v>
                </c:pt>
                <c:pt idx="20">
                  <c:v>13.764808940288479</c:v>
                </c:pt>
                <c:pt idx="21">
                  <c:v>13.69113671444047</c:v>
                </c:pt>
                <c:pt idx="22">
                  <c:v>13.810154852672035</c:v>
                </c:pt>
                <c:pt idx="23">
                  <c:v>13.919629995870491</c:v>
                </c:pt>
                <c:pt idx="24">
                  <c:v>13.990159868030986</c:v>
                </c:pt>
                <c:pt idx="25">
                  <c:v>13.885638413653657</c:v>
                </c:pt>
                <c:pt idx="26">
                  <c:v>13.624824817117142</c:v>
                </c:pt>
                <c:pt idx="27">
                  <c:v>13.475329515173723</c:v>
                </c:pt>
                <c:pt idx="28">
                  <c:v>13.441960337334866</c:v>
                </c:pt>
                <c:pt idx="29">
                  <c:v>13.281210660926469</c:v>
                </c:pt>
                <c:pt idx="30">
                  <c:v>13.036766565829415</c:v>
                </c:pt>
                <c:pt idx="31">
                  <c:v>12.590575893595805</c:v>
                </c:pt>
                <c:pt idx="32">
                  <c:v>12.397134066818197</c:v>
                </c:pt>
                <c:pt idx="33">
                  <c:v>12</c:v>
                </c:pt>
                <c:pt idx="34">
                  <c:v>11.589002724154106</c:v>
                </c:pt>
                <c:pt idx="35">
                  <c:v>11.152926754688137</c:v>
                </c:pt>
                <c:pt idx="36">
                  <c:v>10.772918510544716</c:v>
                </c:pt>
                <c:pt idx="37">
                  <c:v>10.45142193333359</c:v>
                </c:pt>
                <c:pt idx="38">
                  <c:v>10.05252963879882</c:v>
                </c:pt>
                <c:pt idx="39">
                  <c:v>9.6906431435831166</c:v>
                </c:pt>
                <c:pt idx="40">
                  <c:v>9.4352369677203942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23-45CB-975D-797E0B631206}"/>
            </c:ext>
          </c:extLst>
        </c:ser>
        <c:ser>
          <c:idx val="1"/>
          <c:order val="1"/>
          <c:tx>
            <c:strRef>
              <c:f>VnosInIzracuni!$R$21</c:f>
              <c:strCache>
                <c:ptCount val="1"/>
                <c:pt idx="0">
                  <c:v>Zgled Avstrija z dve leti hitrejšim vstopanjem na trg dela: -0,9 o.t.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VnosInIzracuni!$T$1:$BH$1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VnosInIzracuni!$T$24:$BH$24</c:f>
              <c:numCache>
                <c:formatCode>General</c:formatCode>
                <c:ptCount val="41"/>
                <c:pt idx="0">
                  <c:v>-3.6376092418597206</c:v>
                </c:pt>
                <c:pt idx="1">
                  <c:v>-2.1568777991420252</c:v>
                </c:pt>
                <c:pt idx="2">
                  <c:v>-1.9125617060950011</c:v>
                </c:pt>
                <c:pt idx="3">
                  <c:v>-4.6990929834206607E-2</c:v>
                </c:pt>
                <c:pt idx="4">
                  <c:v>0.48545783760638672</c:v>
                </c:pt>
                <c:pt idx="5">
                  <c:v>0.79579725993416761</c:v>
                </c:pt>
                <c:pt idx="6">
                  <c:v>0.91088503017935962</c:v>
                </c:pt>
                <c:pt idx="7">
                  <c:v>1.3575302899454913</c:v>
                </c:pt>
                <c:pt idx="8">
                  <c:v>2.3688836216356997</c:v>
                </c:pt>
                <c:pt idx="9">
                  <c:v>2.3323853986053278</c:v>
                </c:pt>
                <c:pt idx="10">
                  <c:v>2.0889275240514724</c:v>
                </c:pt>
                <c:pt idx="11">
                  <c:v>2.2572438342737922</c:v>
                </c:pt>
                <c:pt idx="12">
                  <c:v>2.2902053624046599</c:v>
                </c:pt>
                <c:pt idx="13">
                  <c:v>2.7449354903756338</c:v>
                </c:pt>
                <c:pt idx="14">
                  <c:v>2.5327458902052546</c:v>
                </c:pt>
                <c:pt idx="15">
                  <c:v>2.903425459483973</c:v>
                </c:pt>
                <c:pt idx="16">
                  <c:v>4.8746064697675804</c:v>
                </c:pt>
                <c:pt idx="17">
                  <c:v>6.0815154891917684</c:v>
                </c:pt>
                <c:pt idx="18">
                  <c:v>7.2967729742545213</c:v>
                </c:pt>
                <c:pt idx="19">
                  <c:v>8.3251259645171842</c:v>
                </c:pt>
                <c:pt idx="20">
                  <c:v>8.44687512470089</c:v>
                </c:pt>
                <c:pt idx="21">
                  <c:v>8.5358314722950812</c:v>
                </c:pt>
                <c:pt idx="22">
                  <c:v>8.7439077140146182</c:v>
                </c:pt>
                <c:pt idx="23">
                  <c:v>8.8981399229024198</c:v>
                </c:pt>
                <c:pt idx="24">
                  <c:v>9.03860248434321</c:v>
                </c:pt>
                <c:pt idx="25">
                  <c:v>9.0272422259543745</c:v>
                </c:pt>
                <c:pt idx="26">
                  <c:v>8.9775665068818018</c:v>
                </c:pt>
                <c:pt idx="27">
                  <c:v>9.0156499645416766</c:v>
                </c:pt>
                <c:pt idx="28">
                  <c:v>9.0945780129569087</c:v>
                </c:pt>
                <c:pt idx="29">
                  <c:v>8.9965527352957864</c:v>
                </c:pt>
                <c:pt idx="30">
                  <c:v>8.8225188159635035</c:v>
                </c:pt>
                <c:pt idx="31">
                  <c:v>8.4828778501363562</c:v>
                </c:pt>
                <c:pt idx="32">
                  <c:v>8.4064216108410594</c:v>
                </c:pt>
                <c:pt idx="33">
                  <c:v>8.1683114611718803</c:v>
                </c:pt>
                <c:pt idx="34">
                  <c:v>7.8866409199462701</c:v>
                </c:pt>
                <c:pt idx="35">
                  <c:v>7.5307340021732543</c:v>
                </c:pt>
                <c:pt idx="36">
                  <c:v>7.2161721058750903</c:v>
                </c:pt>
                <c:pt idx="37">
                  <c:v>6.9207311991379523</c:v>
                </c:pt>
                <c:pt idx="38">
                  <c:v>6.4923544444502097</c:v>
                </c:pt>
                <c:pt idx="39">
                  <c:v>6.1144667503461116</c:v>
                </c:pt>
                <c:pt idx="40">
                  <c:v>5.8285233219306711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23-45CB-975D-797E0B631206}"/>
            </c:ext>
          </c:extLst>
        </c:ser>
        <c:ser>
          <c:idx val="2"/>
          <c:order val="2"/>
          <c:tx>
            <c:strRef>
              <c:f>VnosInIzracuni!$R$22</c:f>
              <c:strCache>
                <c:ptCount val="1"/>
                <c:pt idx="0">
                  <c:v>Zgled Švedska s cca 6 let daljšim ostajanjem v produktivni zaposlitvi: -3 o.t.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VnosInIzracuni!$T$1:$BH$1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VnosInIzracuni!$T$22:$BH$22</c:f>
              <c:numCache>
                <c:formatCode>General</c:formatCode>
                <c:ptCount val="41"/>
                <c:pt idx="0">
                  <c:v>-2.792712758892669</c:v>
                </c:pt>
                <c:pt idx="1">
                  <c:v>-1.4134583989505682</c:v>
                </c:pt>
                <c:pt idx="2">
                  <c:v>-1.1928199764758192</c:v>
                </c:pt>
                <c:pt idx="3">
                  <c:v>0.70052940846800316</c:v>
                </c:pt>
                <c:pt idx="4">
                  <c:v>1.2853477070362973</c:v>
                </c:pt>
                <c:pt idx="5">
                  <c:v>1.6738689373027744</c:v>
                </c:pt>
                <c:pt idx="6">
                  <c:v>1.867065567211063</c:v>
                </c:pt>
                <c:pt idx="7">
                  <c:v>2.3630055765530065</c:v>
                </c:pt>
                <c:pt idx="8">
                  <c:v>3.4421759023994793</c:v>
                </c:pt>
                <c:pt idx="9">
                  <c:v>3.4752520605247597</c:v>
                </c:pt>
                <c:pt idx="10">
                  <c:v>3.2999345745442312</c:v>
                </c:pt>
                <c:pt idx="11">
                  <c:v>3.2552093379846632</c:v>
                </c:pt>
                <c:pt idx="12">
                  <c:v>3.171810163520242</c:v>
                </c:pt>
                <c:pt idx="13">
                  <c:v>3.5478713418007417</c:v>
                </c:pt>
                <c:pt idx="14">
                  <c:v>3.2858737968262188</c:v>
                </c:pt>
                <c:pt idx="15">
                  <c:v>3.6343814542221811</c:v>
                </c:pt>
                <c:pt idx="16">
                  <c:v>5.5950545943203727</c:v>
                </c:pt>
                <c:pt idx="17">
                  <c:v>6.7785147746751173</c:v>
                </c:pt>
                <c:pt idx="18">
                  <c:v>8.0117472485632746</c:v>
                </c:pt>
                <c:pt idx="19">
                  <c:v>9.05272767134894</c:v>
                </c:pt>
                <c:pt idx="20">
                  <c:v>9.1967626572180663</c:v>
                </c:pt>
                <c:pt idx="21">
                  <c:v>9.28405282693579</c:v>
                </c:pt>
                <c:pt idx="22">
                  <c:v>9.4985962047662724</c:v>
                </c:pt>
                <c:pt idx="23">
                  <c:v>9.6680170109582662</c:v>
                </c:pt>
                <c:pt idx="24">
                  <c:v>9.8268766920040811</c:v>
                </c:pt>
                <c:pt idx="25">
                  <c:v>9.8343863684228108</c:v>
                </c:pt>
                <c:pt idx="26">
                  <c:v>9.7993731628084362</c:v>
                </c:pt>
                <c:pt idx="27">
                  <c:v>9.8411225519435686</c:v>
                </c:pt>
                <c:pt idx="28">
                  <c:v>9.9346582043073042</c:v>
                </c:pt>
                <c:pt idx="29">
                  <c:v>9.8546042734494232</c:v>
                </c:pt>
                <c:pt idx="30">
                  <c:v>9.6875209096942818</c:v>
                </c:pt>
                <c:pt idx="31">
                  <c:v>9.3592568289629359</c:v>
                </c:pt>
                <c:pt idx="32">
                  <c:v>9.2913444380931747</c:v>
                </c:pt>
                <c:pt idx="33">
                  <c:v>9.0605286328012582</c:v>
                </c:pt>
                <c:pt idx="34">
                  <c:v>8.7804469621885222</c:v>
                </c:pt>
                <c:pt idx="35">
                  <c:v>8.4209603310213872</c:v>
                </c:pt>
                <c:pt idx="36">
                  <c:v>8.1051784865268264</c:v>
                </c:pt>
                <c:pt idx="37">
                  <c:v>7.7966762043127993</c:v>
                </c:pt>
                <c:pt idx="38">
                  <c:v>7.3590112500176454</c:v>
                </c:pt>
                <c:pt idx="39">
                  <c:v>6.9651222637285217</c:v>
                </c:pt>
                <c:pt idx="40">
                  <c:v>6.6613426026073146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23-45CB-975D-797E0B631206}"/>
            </c:ext>
          </c:extLst>
        </c:ser>
        <c:ser>
          <c:idx val="3"/>
          <c:order val="3"/>
          <c:tx>
            <c:strRef>
              <c:f>VnosInIzracuni!$R$23</c:f>
              <c:strCache>
                <c:ptCount val="1"/>
                <c:pt idx="0">
                  <c:v>Zaostajanje rasti plač za 1 odstotno točko za rastjo produktivnosti 2020-2030: -2,6 o.t.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VnosInIzracuni!$T$1:$BH$1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VnosInIzracuni!$T$27:$BH$27</c:f>
              <c:numCache>
                <c:formatCode>General</c:formatCode>
                <c:ptCount val="41"/>
                <c:pt idx="0">
                  <c:v>-4.2280229113387797</c:v>
                </c:pt>
                <c:pt idx="1">
                  <c:v>-3.7456356213437116</c:v>
                </c:pt>
                <c:pt idx="2">
                  <c:v>-4.1474428330078812</c:v>
                </c:pt>
                <c:pt idx="3">
                  <c:v>-2.777212177342014</c:v>
                </c:pt>
                <c:pt idx="4">
                  <c:v>-2.5890183812195331</c:v>
                </c:pt>
                <c:pt idx="5">
                  <c:v>-2.5652342654352198</c:v>
                </c:pt>
                <c:pt idx="6">
                  <c:v>-2.6854839077417907</c:v>
                </c:pt>
                <c:pt idx="7">
                  <c:v>-2.4443093549836137</c:v>
                </c:pt>
                <c:pt idx="8">
                  <c:v>-1.6769363148918437</c:v>
                </c:pt>
                <c:pt idx="9">
                  <c:v>-1.9328399138914945</c:v>
                </c:pt>
                <c:pt idx="10">
                  <c:v>-2.3898041653188056</c:v>
                </c:pt>
                <c:pt idx="11">
                  <c:v>-1.8144483779017602</c:v>
                </c:pt>
                <c:pt idx="12">
                  <c:v>-0.92808969698643695</c:v>
                </c:pt>
                <c:pt idx="13">
                  <c:v>6.7675817520220782E-3</c:v>
                </c:pt>
                <c:pt idx="14">
                  <c:v>6.8946292858121261E-2</c:v>
                </c:pt>
                <c:pt idx="15">
                  <c:v>0.56756471501991612</c:v>
                </c:pt>
                <c:pt idx="16">
                  <c:v>2.5982974621971993</c:v>
                </c:pt>
                <c:pt idx="17">
                  <c:v>3.8170326579992873</c:v>
                </c:pt>
                <c:pt idx="18">
                  <c:v>4.9830406701604772</c:v>
                </c:pt>
                <c:pt idx="19">
                  <c:v>5.9467486891290235</c:v>
                </c:pt>
                <c:pt idx="20">
                  <c:v>5.9972519812789109</c:v>
                </c:pt>
                <c:pt idx="21">
                  <c:v>6.0513376447770586</c:v>
                </c:pt>
                <c:pt idx="22">
                  <c:v>6.2126023071693179</c:v>
                </c:pt>
                <c:pt idx="23">
                  <c:v>6.3143928717300621</c:v>
                </c:pt>
                <c:pt idx="24">
                  <c:v>6.4015551148052818</c:v>
                </c:pt>
                <c:pt idx="25">
                  <c:v>6.3427282335536344</c:v>
                </c:pt>
                <c:pt idx="26">
                  <c:v>6.2910991931641735</c:v>
                </c:pt>
                <c:pt idx="27">
                  <c:v>6.3408257142538886</c:v>
                </c:pt>
                <c:pt idx="28">
                  <c:v>6.4195150426048659</c:v>
                </c:pt>
                <c:pt idx="29">
                  <c:v>6.3252595794464685</c:v>
                </c:pt>
                <c:pt idx="30">
                  <c:v>6.1663867931641203</c:v>
                </c:pt>
                <c:pt idx="31">
                  <c:v>5.8700655717744823</c:v>
                </c:pt>
                <c:pt idx="32">
                  <c:v>5.8320265085083935</c:v>
                </c:pt>
                <c:pt idx="33">
                  <c:v>5.632481396191066</c:v>
                </c:pt>
                <c:pt idx="34">
                  <c:v>5.3923724840832197</c:v>
                </c:pt>
                <c:pt idx="35">
                  <c:v>5.080683998954969</c:v>
                </c:pt>
                <c:pt idx="36">
                  <c:v>4.8128652842386224</c:v>
                </c:pt>
                <c:pt idx="37">
                  <c:v>4.5746396489362233</c:v>
                </c:pt>
                <c:pt idx="38">
                  <c:v>4.1882166244557917</c:v>
                </c:pt>
                <c:pt idx="39">
                  <c:v>3.8463408302625135</c:v>
                </c:pt>
                <c:pt idx="40">
                  <c:v>3.6033685239769211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23-45CB-975D-797E0B631206}"/>
            </c:ext>
          </c:extLst>
        </c:ser>
        <c:ser>
          <c:idx val="4"/>
          <c:order val="4"/>
          <c:tx>
            <c:strRef>
              <c:f>VnosInIzracuni!$R$18</c:f>
              <c:strCache>
                <c:ptCount val="1"/>
                <c:pt idx="0">
                  <c:v>Rast, kot jo predpostavlja EK (AWG 2018): 1,9%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VnosInIzracuni!$T$1:$BH$1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VnosInIzracuni!$T$18:$BH$18</c:f>
              <c:numCache>
                <c:formatCode>0.00</c:formatCode>
                <c:ptCount val="41"/>
                <c:pt idx="0">
                  <c:v>1.5532249312949999</c:v>
                </c:pt>
                <c:pt idx="1">
                  <c:v>1.7326382100285</c:v>
                </c:pt>
                <c:pt idx="2">
                  <c:v>1.8961680825789999</c:v>
                </c:pt>
                <c:pt idx="3">
                  <c:v>2.0111849374316</c:v>
                </c:pt>
                <c:pt idx="4">
                  <c:v>2.1267578580690998</c:v>
                </c:pt>
                <c:pt idx="5">
                  <c:v>2.2372281139189001</c:v>
                </c:pt>
                <c:pt idx="6">
                  <c:v>2.2665436251450002</c:v>
                </c:pt>
                <c:pt idx="7">
                  <c:v>2.2527467809455999</c:v>
                </c:pt>
                <c:pt idx="8">
                  <c:v>2.2142157837769001</c:v>
                </c:pt>
                <c:pt idx="9">
                  <c:v>2.1784373165661002</c:v>
                </c:pt>
                <c:pt idx="10">
                  <c:v>2.1461842000176001</c:v>
                </c:pt>
                <c:pt idx="11">
                  <c:v>2.1124978781706001</c:v>
                </c:pt>
                <c:pt idx="12">
                  <c:v>2.0814859518117999</c:v>
                </c:pt>
                <c:pt idx="13">
                  <c:v>2.0511311418831002</c:v>
                </c:pt>
                <c:pt idx="14">
                  <c:v>2.0324727957466</c:v>
                </c:pt>
                <c:pt idx="15">
                  <c:v>2.0139878943267</c:v>
                </c:pt>
                <c:pt idx="16">
                  <c:v>1.9954854473815999</c:v>
                </c:pt>
                <c:pt idx="17">
                  <c:v>1.9770240961142</c:v>
                </c:pt>
                <c:pt idx="18">
                  <c:v>1.9585858225763999</c:v>
                </c:pt>
                <c:pt idx="19">
                  <c:v>1.940118609187</c:v>
                </c:pt>
                <c:pt idx="20">
                  <c:v>1.9216384687601</c:v>
                </c:pt>
                <c:pt idx="21">
                  <c:v>1.9030792480497001</c:v>
                </c:pt>
                <c:pt idx="22">
                  <c:v>1.8844592344969999</c:v>
                </c:pt>
                <c:pt idx="23">
                  <c:v>1.8658051541364</c:v>
                </c:pt>
                <c:pt idx="24">
                  <c:v>1.8470373411723</c:v>
                </c:pt>
                <c:pt idx="25">
                  <c:v>1.8282746973213999</c:v>
                </c:pt>
                <c:pt idx="26">
                  <c:v>1.8167366596946</c:v>
                </c:pt>
                <c:pt idx="27">
                  <c:v>1.8051028167669001</c:v>
                </c:pt>
                <c:pt idx="28">
                  <c:v>1.7935293865130999</c:v>
                </c:pt>
                <c:pt idx="29">
                  <c:v>1.7819532115436001</c:v>
                </c:pt>
                <c:pt idx="30">
                  <c:v>1.7703080742977999</c:v>
                </c:pt>
                <c:pt idx="31">
                  <c:v>1.7586490150331</c:v>
                </c:pt>
                <c:pt idx="32">
                  <c:v>1.7469008854270001</c:v>
                </c:pt>
                <c:pt idx="33">
                  <c:v>1.7350685148345</c:v>
                </c:pt>
                <c:pt idx="34">
                  <c:v>1.7232587271558</c:v>
                </c:pt>
                <c:pt idx="35">
                  <c:v>1.7114983202730001</c:v>
                </c:pt>
                <c:pt idx="36">
                  <c:v>1.6997515843690001</c:v>
                </c:pt>
                <c:pt idx="37">
                  <c:v>1.6880139921601001</c:v>
                </c:pt>
                <c:pt idx="38">
                  <c:v>1.6763092717331001</c:v>
                </c:pt>
                <c:pt idx="39">
                  <c:v>1.664642730348</c:v>
                </c:pt>
                <c:pt idx="40">
                  <c:v>1.6529992427831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23-45CB-975D-797E0B631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816416"/>
        <c:axId val="752578544"/>
      </c:lineChart>
      <c:catAx>
        <c:axId val="9181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525785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52578544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100" b="0" i="0" baseline="0" dirty="0" smtClean="0">
                    <a:effectLst/>
                  </a:rPr>
                  <a:t>Letna stopnja rasti v %</a:t>
                </a:r>
                <a:endParaRPr lang="sl-SI" sz="1100" dirty="0" smtClean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181641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227909011373585E-2"/>
          <c:y val="0.6851829979585885"/>
          <c:w val="0.85632195975503067"/>
          <c:h val="0.30555774278215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sz="1800" b="1" dirty="0" smtClean="0"/>
              <a:t>Realna rast produktivnosti dela (v %) na osebo</a:t>
            </a:r>
            <a:endParaRPr lang="sl-SI" sz="18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23680968450371"/>
          <c:y val="9.9525837958779756E-2"/>
          <c:w val="0.83687002943037236"/>
          <c:h val="0.62501807151155286"/>
        </c:manualLayout>
      </c:layout>
      <c:lineChart>
        <c:grouping val="standard"/>
        <c:varyColors val="0"/>
        <c:ser>
          <c:idx val="0"/>
          <c:order val="0"/>
          <c:tx>
            <c:v>SLO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'[Chart in Microsoft PowerPoint]Podatki'!$E$1:$X$1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'[Chart in Microsoft PowerPoint]Podatki'!$E$178:$X$178</c:f>
              <c:numCache>
                <c:formatCode>#,##0.0</c:formatCode>
                <c:ptCount val="20"/>
                <c:pt idx="0">
                  <c:v>2</c:v>
                </c:pt>
                <c:pt idx="1">
                  <c:v>2.6</c:v>
                </c:pt>
                <c:pt idx="2">
                  <c:v>1.9</c:v>
                </c:pt>
                <c:pt idx="3">
                  <c:v>3.3</c:v>
                </c:pt>
                <c:pt idx="4">
                  <c:v>4</c:v>
                </c:pt>
                <c:pt idx="5">
                  <c:v>4.3</c:v>
                </c:pt>
                <c:pt idx="6">
                  <c:v>4.0999999999999996</c:v>
                </c:pt>
                <c:pt idx="7">
                  <c:v>3.5</c:v>
                </c:pt>
                <c:pt idx="8">
                  <c:v>1</c:v>
                </c:pt>
                <c:pt idx="9">
                  <c:v>-6</c:v>
                </c:pt>
                <c:pt idx="10">
                  <c:v>3.5</c:v>
                </c:pt>
                <c:pt idx="11">
                  <c:v>2.6</c:v>
                </c:pt>
                <c:pt idx="12">
                  <c:v>-1.7</c:v>
                </c:pt>
                <c:pt idx="13">
                  <c:v>0.1</c:v>
                </c:pt>
                <c:pt idx="14">
                  <c:v>2.2999999999999998</c:v>
                </c:pt>
                <c:pt idx="15">
                  <c:v>0.9</c:v>
                </c:pt>
                <c:pt idx="16">
                  <c:v>1.3</c:v>
                </c:pt>
                <c:pt idx="17">
                  <c:v>1.8</c:v>
                </c:pt>
                <c:pt idx="18">
                  <c:v>0.9</c:v>
                </c:pt>
                <c:pt idx="19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C-46D3-8D23-E2E83D40A7C3}"/>
            </c:ext>
          </c:extLst>
        </c:ser>
        <c:ser>
          <c:idx val="1"/>
          <c:order val="1"/>
          <c:tx>
            <c:v>EA19</c:v>
          </c:tx>
          <c:spPr>
            <a:ln w="127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numRef>
              <c:f>'[Chart in Microsoft PowerPoint]Podatki'!$E$1:$X$1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'[Chart in Microsoft PowerPoint]Podatki'!$E$177:$X$177</c:f>
              <c:numCache>
                <c:formatCode>#,##0.0</c:formatCode>
                <c:ptCount val="20"/>
                <c:pt idx="0">
                  <c:v>1.5</c:v>
                </c:pt>
                <c:pt idx="1">
                  <c:v>1</c:v>
                </c:pt>
                <c:pt idx="2">
                  <c:v>0.1</c:v>
                </c:pt>
                <c:pt idx="3">
                  <c:v>0.2</c:v>
                </c:pt>
                <c:pt idx="4">
                  <c:v>1.5</c:v>
                </c:pt>
                <c:pt idx="5">
                  <c:v>0.7</c:v>
                </c:pt>
                <c:pt idx="6">
                  <c:v>1.5</c:v>
                </c:pt>
                <c:pt idx="7">
                  <c:v>1.1000000000000001</c:v>
                </c:pt>
                <c:pt idx="8">
                  <c:v>-0.4</c:v>
                </c:pt>
                <c:pt idx="9">
                  <c:v>-2.7</c:v>
                </c:pt>
                <c:pt idx="10">
                  <c:v>2.7</c:v>
                </c:pt>
                <c:pt idx="11">
                  <c:v>1.6</c:v>
                </c:pt>
                <c:pt idx="12">
                  <c:v>-0.5</c:v>
                </c:pt>
                <c:pt idx="13">
                  <c:v>0.3</c:v>
                </c:pt>
                <c:pt idx="14">
                  <c:v>0.7</c:v>
                </c:pt>
                <c:pt idx="15">
                  <c:v>1.1000000000000001</c:v>
                </c:pt>
                <c:pt idx="16">
                  <c:v>0.5</c:v>
                </c:pt>
                <c:pt idx="17">
                  <c:v>1</c:v>
                </c:pt>
                <c:pt idx="18">
                  <c:v>0.4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C-46D3-8D23-E2E83D40A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015151"/>
        <c:axId val="1"/>
      </c:lineChart>
      <c:catAx>
        <c:axId val="439015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/>
        </c:spPr>
        <c:txPr>
          <a:bodyPr rot="-5400000" vert="horz"/>
          <a:lstStyle/>
          <a:p>
            <a:pPr>
              <a:defRPr/>
            </a:pPr>
            <a:endParaRPr lang="sl-SI"/>
          </a:p>
        </c:txPr>
        <c:crossAx val="1"/>
        <c:crosses val="autoZero"/>
        <c:auto val="1"/>
        <c:lblAlgn val="ctr"/>
        <c:lblOffset val="1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l-SI" baseline="0" dirty="0" smtClean="0"/>
                  <a:t>Letna stopnja rasti v </a:t>
                </a:r>
                <a:r>
                  <a:rPr lang="sl-SI" baseline="0" dirty="0"/>
                  <a:t>%</a:t>
                </a:r>
                <a:endParaRPr lang="sl-SI" dirty="0"/>
              </a:p>
            </c:rich>
          </c:tx>
          <c:layout/>
          <c:overlay val="0"/>
        </c:title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sl-SI"/>
          </a:p>
        </c:txPr>
        <c:crossAx val="439015151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6599839305801063"/>
          <c:y val="0.8780277165354331"/>
          <c:w val="0.26667545128287529"/>
          <c:h val="6.60022047244094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9AD9242-3BF3-4478-A243-86F563AF7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2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41BE673-61F9-45F1-8975-E4EFE3B1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PRIMER: kako berejo knjigo v ZDA in kako pri nas. „Ego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managerjev.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3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Znižanje investicijskega </a:t>
            </a:r>
            <a:r>
              <a:rPr lang="sl-SI" dirty="0" err="1" smtClean="0"/>
              <a:t>vrzdrževanja</a:t>
            </a:r>
            <a:r>
              <a:rPr lang="sl-SI" dirty="0" smtClean="0"/>
              <a:t> za ceste, </a:t>
            </a:r>
            <a:r>
              <a:rPr lang="en-SI" dirty="0" smtClean="0"/>
              <a:t>…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5F485-C682-4847-A075-F917F7C23A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7744" y="6324600"/>
            <a:ext cx="4514056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600200"/>
            <a:ext cx="88120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altLang="sl-SI" dirty="0"/>
              <a:t>Click to edit Master text styles</a:t>
            </a:r>
          </a:p>
          <a:p>
            <a:pPr lvl="1"/>
            <a:r>
              <a:rPr lang="en-US" altLang="sl-SI" dirty="0"/>
              <a:t>Second level</a:t>
            </a:r>
          </a:p>
          <a:p>
            <a:pPr lvl="2"/>
            <a:r>
              <a:rPr lang="en-US" altLang="sl-SI" dirty="0"/>
              <a:t>Third level</a:t>
            </a:r>
          </a:p>
          <a:p>
            <a:pPr lvl="3"/>
            <a:r>
              <a:rPr lang="en-US" altLang="sl-SI" dirty="0"/>
              <a:t>Fourth level</a:t>
            </a:r>
          </a:p>
          <a:p>
            <a:pPr lvl="4"/>
            <a:r>
              <a:rPr lang="en-US" altLang="sl-SI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40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DF17-77A7-448D-8C74-DF836C53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9221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776" y="6324600"/>
            <a:ext cx="4226024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40FF0-03C6-48BC-A45E-5B18CB3C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2D30-1816-474A-9BBF-D89836482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E2C8-A7CC-46E3-8A0E-ABB5DAF5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46BD-2D24-442D-81D2-A0B150D4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5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392F-D85F-462B-A4BA-DDC6AA949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547-B512-42FC-ACEF-6EDA9091C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5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152400"/>
            <a:ext cx="1828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52400"/>
            <a:ext cx="5334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12E1-714D-40CD-92B7-C888E6A09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59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288" y="5229225"/>
            <a:ext cx="7315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sz="3200" b="0">
                <a:solidFill>
                  <a:srgbClr val="FFFFFF"/>
                </a:solidFill>
                <a:latin typeface="Franklin Gothic Medium" pitchFamily="34" charset="0"/>
              </a:rPr>
              <a:t>Click to edit Master title style</a:t>
            </a:r>
            <a:endParaRPr lang="sl-SI" altLang="sl-SI" sz="3200" b="0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48112"/>
            <a:ext cx="7315200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728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341438"/>
            <a:ext cx="8208143" cy="4823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0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12088" cy="108108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600200"/>
            <a:ext cx="88120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altLang="sl-SI" dirty="0"/>
              <a:t>Click to edit Master text styles</a:t>
            </a:r>
          </a:p>
          <a:p>
            <a:pPr lvl="1"/>
            <a:r>
              <a:rPr lang="en-US" altLang="sl-SI" dirty="0"/>
              <a:t>Second level</a:t>
            </a:r>
          </a:p>
          <a:p>
            <a:pPr lvl="2"/>
            <a:r>
              <a:rPr lang="en-US" altLang="sl-SI" dirty="0"/>
              <a:t>Third level</a:t>
            </a:r>
          </a:p>
          <a:p>
            <a:pPr lvl="3"/>
            <a:r>
              <a:rPr lang="en-US" altLang="sl-SI" dirty="0"/>
              <a:t>Fourth level</a:t>
            </a:r>
          </a:p>
          <a:p>
            <a:pPr lvl="4"/>
            <a:r>
              <a:rPr lang="en-US" altLang="sl-SI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8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12088" cy="1081088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600200"/>
            <a:ext cx="88120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altLang="sl-SI" dirty="0"/>
              <a:t>Click to edit Master text styles</a:t>
            </a:r>
          </a:p>
          <a:p>
            <a:pPr lvl="1"/>
            <a:r>
              <a:rPr lang="en-US" altLang="sl-SI" dirty="0"/>
              <a:t>Second level</a:t>
            </a:r>
          </a:p>
          <a:p>
            <a:pPr lvl="2"/>
            <a:r>
              <a:rPr lang="en-US" altLang="sl-SI" dirty="0"/>
              <a:t>Third level</a:t>
            </a:r>
          </a:p>
          <a:p>
            <a:pPr lvl="3"/>
            <a:r>
              <a:rPr lang="en-US" altLang="sl-SI" dirty="0"/>
              <a:t>Fourth level</a:t>
            </a:r>
          </a:p>
          <a:p>
            <a:pPr lvl="4"/>
            <a:r>
              <a:rPr lang="en-US" altLang="sl-SI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01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725948"/>
            <a:ext cx="7263952" cy="114300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868948"/>
            <a:ext cx="7263952" cy="4191000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5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8560096" cy="1143000"/>
          </a:xfrm>
        </p:spPr>
        <p:txBody>
          <a:bodyPr anchor="t"/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11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8560096" cy="1143000"/>
          </a:xfrm>
        </p:spPr>
        <p:txBody>
          <a:bodyPr anchor="t"/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59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12088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7744" y="6324600"/>
            <a:ext cx="4514056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E900-B4DA-4630-BA5A-31DB2EF72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7315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noProof="0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noProof="0" dirty="0"/>
              <a:t>Click to edit Master text styles</a:t>
            </a:r>
          </a:p>
          <a:p>
            <a:pPr lvl="1"/>
            <a:r>
              <a:rPr lang="en-US" altLang="sl-SI" noProof="0" dirty="0"/>
              <a:t>Second level</a:t>
            </a:r>
          </a:p>
          <a:p>
            <a:pPr lvl="2"/>
            <a:r>
              <a:rPr lang="en-US" altLang="sl-SI" noProof="0" dirty="0"/>
              <a:t>Third level</a:t>
            </a:r>
          </a:p>
          <a:p>
            <a:pPr lvl="3"/>
            <a:r>
              <a:rPr lang="en-US" altLang="sl-SI" noProof="0" dirty="0"/>
              <a:t>Fourth level</a:t>
            </a:r>
          </a:p>
          <a:p>
            <a:pPr lvl="4"/>
            <a:r>
              <a:rPr lang="en-US" altLang="sl-SI" noProof="0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324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6E15DE96-7B7D-412B-A583-69542F614007}" type="slidenum">
              <a:rPr lang="en-US" noProof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3" r:id="rId4"/>
    <p:sldLayoutId id="2147483748" r:id="rId5"/>
    <p:sldLayoutId id="2147483749" r:id="rId6"/>
    <p:sldLayoutId id="2147483733" r:id="rId7"/>
    <p:sldLayoutId id="2147483744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0" r:id="rId18"/>
    <p:sldLayoutId id="2147483751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9D74FC-1D19-8E4B-8533-FCDDF68D21B5}"/>
              </a:ext>
            </a:extLst>
          </p:cNvPr>
          <p:cNvSpPr txBox="1"/>
          <p:nvPr/>
        </p:nvSpPr>
        <p:spPr>
          <a:xfrm>
            <a:off x="755576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AKCIJSKI NAČRT ZA VIŠJO RAST PRODUKTIVNOSTI</a:t>
            </a:r>
          </a:p>
          <a:p>
            <a:pPr algn="ctr"/>
            <a:endParaRPr lang="sl-SI" sz="1800" b="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1800" b="0" dirty="0" smtClean="0">
                <a:latin typeface="Century Gothic" panose="020B0502020202020204" pitchFamily="34" charset="0"/>
              </a:rPr>
              <a:t>RAZISKOVALNI PROJEKT S PREDLOGI UKREPOV EKONOMSKE POLITIKE</a:t>
            </a:r>
          </a:p>
          <a:p>
            <a:pPr algn="ctr"/>
            <a:endParaRPr lang="sl-SI" sz="2800" b="0" dirty="0" smtClean="0">
              <a:latin typeface="Century Gothic" panose="020B0502020202020204" pitchFamily="34" charset="0"/>
            </a:endParaRPr>
          </a:p>
          <a:p>
            <a:pPr algn="ctr"/>
            <a:endParaRPr lang="sl-SI" sz="2800" b="0" dirty="0" smtClean="0">
              <a:latin typeface="Century Gothic" panose="020B0502020202020204" pitchFamily="34" charset="0"/>
            </a:endParaRPr>
          </a:p>
          <a:p>
            <a:pPr algn="ctr"/>
            <a:r>
              <a:rPr lang="sl-SI" sz="2300" dirty="0" err="1">
                <a:latin typeface="Century Gothic" panose="020B0502020202020204" pitchFamily="34" charset="0"/>
              </a:rPr>
              <a:t>Prof.dr</a:t>
            </a:r>
            <a:r>
              <a:rPr lang="sl-SI" sz="2300" dirty="0">
                <a:latin typeface="Century Gothic" panose="020B0502020202020204" pitchFamily="34" charset="0"/>
              </a:rPr>
              <a:t>. Dušan Mramor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sl-SI" b="0" dirty="0" smtClean="0">
              <a:latin typeface="Century Gothic" panose="020B0502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l-SI" sz="2000" b="0" dirty="0" smtClean="0">
                <a:latin typeface="Century Gothic" panose="020B0502020202020204" pitchFamily="34" charset="0"/>
              </a:rPr>
              <a:t>Kongres Združenja manager</a:t>
            </a:r>
          </a:p>
          <a:p>
            <a:pPr algn="ctr"/>
            <a:r>
              <a:rPr lang="sl-SI" sz="2000" b="0" dirty="0" smtClean="0">
                <a:latin typeface="Century Gothic" panose="020B0502020202020204" pitchFamily="34" charset="0"/>
              </a:rPr>
              <a:t>Portorož, 24. september 2020 </a:t>
            </a:r>
          </a:p>
        </p:txBody>
      </p:sp>
    </p:spTree>
    <p:extLst>
      <p:ext uri="{BB962C8B-B14F-4D97-AF65-F5344CB8AC3E}">
        <p14:creationId xmlns:p14="http://schemas.microsoft.com/office/powerpoint/2010/main" val="33627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zakonodajnem procesu: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Načelo vgraditi v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prepovedi vsega, kar bi lahko nekoga naredilo bolj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uspešnega.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Več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20.000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predpisov,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so praviloma (namenoma) neusklajeni in ponujajo dodatne možnosti blokade.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zraba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vsake EU direktive, da se še zaostri, kar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ureja.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Omejitev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možnosti za napredek v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okoljski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ureditvi (največji delež varovanega območja v EU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 kdo kljub temu uspe, to močno „popravi“ sistem javnih financ.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administrativnih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postopkih: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skupno značilnost </a:t>
            </a:r>
            <a:r>
              <a:rPr lang="en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iskanje razlogov, da se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nekaj ne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in se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dolgoročno blokira.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Pozitivna usmerjenost 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družbe - 3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14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871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Pravosodje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porablja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kot učinkovit instrument (ne samo za politiko) za izločanje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bolj uspešnih.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Končni rezultat: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Slovenija je v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svetovnem vrhu dohodkovne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enakosti.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Nezanimiva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tiste, ki vlečejo voz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napredka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Produktivnost je nizka in primerjalno pada.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zgledi za slovensko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socialno državo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najširše prihodnjo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kakovost življenja v Sloveniji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katastrofalni brez bistvenih sprememb.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Obnašanja družbe se ne da spremeniti na kratek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 s posamičnimi ukrepi. </a:t>
            </a:r>
          </a:p>
          <a:p>
            <a:pPr marL="0" indent="0">
              <a:spcBef>
                <a:spcPts val="1200"/>
              </a:spcBef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uspešno izvedbo v AN  predlaganih ukrepov, se bo posledično krepil tudi pozitiven odnos do uspeha.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Pozitivna </a:t>
            </a:r>
            <a:r>
              <a:rPr lang="sl-SI" b="1">
                <a:solidFill>
                  <a:srgbClr val="C00000"/>
                </a:solidFill>
                <a:latin typeface="Century Gothic" panose="020B0502020202020204" pitchFamily="34" charset="0"/>
              </a:rPr>
              <a:t>usmerjenost </a:t>
            </a:r>
            <a:r>
              <a:rPr lang="sl-SI" b="1" smtClean="0">
                <a:solidFill>
                  <a:srgbClr val="C00000"/>
                </a:solidFill>
                <a:latin typeface="Century Gothic" panose="020B0502020202020204" pitchFamily="34" charset="0"/>
              </a:rPr>
              <a:t>družbe - 4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15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395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47E45-BC5A-9F4D-A1FB-EAC8F2B60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50" y="1340768"/>
            <a:ext cx="8208143" cy="4823866"/>
          </a:xfrm>
        </p:spPr>
        <p:txBody>
          <a:bodyPr/>
          <a:lstStyle/>
          <a:p>
            <a:pPr lvl="0"/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Slovenija močno zaostaja na področjih, katerih izboljšanje je predpogoj, da bi bili ukrepi na ostalih področjih zaostajanja visoko učinkoviti</a:t>
            </a:r>
          </a:p>
          <a:p>
            <a:pPr lvl="0"/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Pozitivna usmerjenost družbe</a:t>
            </a:r>
            <a:endParaRPr lang="en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Institucije:</a:t>
            </a: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Učinkovit politični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endParaRPr lang="en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Vzpostavljena pravna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država</a:t>
            </a:r>
            <a:endParaRPr lang="en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Najsodobnejši okoljevarstveni sistem</a:t>
            </a:r>
            <a:endParaRPr lang="en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I" sz="24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26CF8-A5E3-D540-8735-C7093AFD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1080120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P</a:t>
            </a:r>
            <a:r>
              <a:rPr lang="en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odročj</a:t>
            </a:r>
            <a:r>
              <a:rPr lang="sl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a velikega zaostajanja </a:t>
            </a:r>
            <a:r>
              <a:rPr lang="en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–</a:t>
            </a:r>
            <a:r>
              <a:rPr lang="sl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 </a:t>
            </a:r>
            <a:br>
              <a:rPr lang="sl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</a:br>
            <a:r>
              <a:rPr lang="sl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predpogoji za učinkovitost ukrepanja</a:t>
            </a:r>
            <a:endParaRPr lang="en-SI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10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80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EFCC98-01DE-F64A-A9F1-17B83507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117243"/>
            <a:ext cx="8208912" cy="864096"/>
          </a:xfrm>
        </p:spPr>
        <p:txBody>
          <a:bodyPr/>
          <a:lstStyle/>
          <a:p>
            <a:pPr algn="ctr"/>
            <a:r>
              <a:rPr lang="en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Izbrani podatki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95BC1-F2D4-C543-BA2F-B889AC48E61E}"/>
              </a:ext>
            </a:extLst>
          </p:cNvPr>
          <p:cNvSpPr txBox="1"/>
          <p:nvPr/>
        </p:nvSpPr>
        <p:spPr>
          <a:xfrm>
            <a:off x="1979711" y="602128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1400" b="0" dirty="0">
                <a:latin typeface="Century Gothic" panose="020B0502020202020204" pitchFamily="34" charset="0"/>
              </a:rPr>
              <a:t>Podatki: WEF, </a:t>
            </a:r>
            <a:r>
              <a:rPr lang="en-SI" sz="1400" b="0" dirty="0" smtClean="0">
                <a:latin typeface="Century Gothic" panose="020B0502020202020204" pitchFamily="34" charset="0"/>
              </a:rPr>
              <a:t>IMD</a:t>
            </a:r>
            <a:r>
              <a:rPr lang="sl-SI" sz="1400" b="0" dirty="0" smtClean="0">
                <a:latin typeface="Century Gothic" panose="020B0502020202020204" pitchFamily="34" charset="0"/>
              </a:rPr>
              <a:t>, </a:t>
            </a:r>
            <a:r>
              <a:rPr lang="sl-SI" sz="1400" b="0" dirty="0" err="1" smtClean="0">
                <a:latin typeface="Century Gothic" panose="020B0502020202020204" pitchFamily="34" charset="0"/>
              </a:rPr>
              <a:t>Heritage</a:t>
            </a:r>
            <a:r>
              <a:rPr lang="sl-SI" sz="1400" b="0" dirty="0" smtClean="0">
                <a:latin typeface="Century Gothic" panose="020B0502020202020204" pitchFamily="34" charset="0"/>
              </a:rPr>
              <a:t>, </a:t>
            </a:r>
            <a:r>
              <a:rPr lang="sl-SI" sz="1400" b="0" dirty="0" err="1" smtClean="0">
                <a:latin typeface="Century Gothic" panose="020B0502020202020204" pitchFamily="34" charset="0"/>
              </a:rPr>
              <a:t>Doing</a:t>
            </a:r>
            <a:r>
              <a:rPr lang="sl-SI" sz="1400" b="0" dirty="0" smtClean="0">
                <a:latin typeface="Century Gothic" panose="020B0502020202020204" pitchFamily="34" charset="0"/>
              </a:rPr>
              <a:t> Business</a:t>
            </a:r>
            <a:endParaRPr lang="en-SI" sz="1400" b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36432"/>
              </p:ext>
            </p:extLst>
          </p:nvPr>
        </p:nvGraphicFramePr>
        <p:xfrm>
          <a:off x="683568" y="1012919"/>
          <a:ext cx="8164016" cy="5037920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:a16="http://schemas.microsoft.com/office/drawing/2014/main" val="28655787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3000889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51185430"/>
                    </a:ext>
                  </a:extLst>
                </a:gridCol>
                <a:gridCol w="1107232">
                  <a:extLst>
                    <a:ext uri="{9D8B030D-6E8A-4147-A177-3AD203B41FA5}">
                      <a16:colId xmlns:a16="http://schemas.microsoft.com/office/drawing/2014/main" val="2267647312"/>
                    </a:ext>
                  </a:extLst>
                </a:gridCol>
              </a:tblGrid>
              <a:tr h="67080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Kritični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dejavniki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Slovenija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Razlika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Slovenija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Nemčija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Razlika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Slovenija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US" sz="1400" b="1" kern="1200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Avstrija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525176"/>
                  </a:ext>
                </a:extLst>
              </a:tr>
              <a:tr h="45608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TVEGANJE POLITIČNE NESTABILNOSTI (0-10)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=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visoka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10 =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nizka</a:t>
                      </a:r>
                      <a:r>
                        <a:rPr lang="sl-SI" sz="14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-1,43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69155"/>
                  </a:ext>
                </a:extLst>
              </a:tr>
              <a:tr h="45608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PRILAGODLJIVOST VLADNIH POLITIK (0-10) 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= nizka, 10 = visoka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235034"/>
                  </a:ext>
                </a:extLst>
              </a:tr>
              <a:tr h="67080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ODLOČITVE IZVRŠILNE VEJE OBLASTI (VLADE)  (0-10)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=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niso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učinkovito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implementirane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10 = so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učinkovito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implementirane</a:t>
                      </a:r>
                      <a:r>
                        <a:rPr lang="sl-SI" sz="14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013256"/>
                  </a:ext>
                </a:extLst>
              </a:tr>
              <a:tr h="45608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INTEGRITETA VLADE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 –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nizka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; 100 –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visoka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sl-SI" sz="14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-14,8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-16,6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500910"/>
                  </a:ext>
                </a:extLst>
              </a:tr>
              <a:tr h="45608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cap="all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Skupno trajanje postopkov </a:t>
                      </a: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 primeru uveljavitev pogodb (v dnevih) </a:t>
                      </a:r>
                      <a:r>
                        <a:rPr lang="sl-SI" sz="14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961942"/>
                  </a:ext>
                </a:extLst>
              </a:tr>
              <a:tr h="32183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cap="all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Učinkovitost sodstva</a:t>
                      </a:r>
                      <a:r>
                        <a:rPr lang="sl-SI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=nizko, 100 = </a:t>
                      </a:r>
                      <a:r>
                        <a:rPr lang="sl-SI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visoko</a:t>
                      </a:r>
                      <a:r>
                        <a:rPr lang="sl-SI" sz="14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48,6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-25,7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-24,6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75497"/>
                  </a:ext>
                </a:extLst>
              </a:tr>
              <a:tr h="45608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cap="all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Trajanje postopkov</a:t>
                      </a:r>
                      <a:r>
                        <a:rPr lang="sl-SI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 primeru pridobivanja gradbenih dovoljenj (v dnevih</a:t>
                      </a:r>
                      <a:r>
                        <a:rPr lang="sl-SI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sl-SI" sz="14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247,5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-121,5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-25,5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296487"/>
                  </a:ext>
                </a:extLst>
              </a:tr>
              <a:tr h="58788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b="1" kern="1200" cap="all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Stroški pridobivanja </a:t>
                      </a: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gradbenih dovoljenj (v deležu celotne investicije v %)</a:t>
                      </a:r>
                      <a:r>
                        <a:rPr lang="sl-SI" sz="1400" kern="1200" cap="all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-1,6 o.t.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-1,6 o.t.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756158"/>
                  </a:ext>
                </a:extLst>
              </a:tr>
              <a:tr h="456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ZAŠČITENA OBMOČJA</a:t>
                      </a: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 površini območja države kot % vse zemeljske </a:t>
                      </a:r>
                      <a:r>
                        <a:rPr lang="sl-SI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površine </a:t>
                      </a:r>
                      <a:r>
                        <a:rPr lang="sl-SI" sz="1400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l-SI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485" marR="49485" marT="69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849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40106" y="6453336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11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017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47E45-BC5A-9F4D-A1FB-EAC8F2B60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089" y="1628800"/>
            <a:ext cx="8568952" cy="4823866"/>
          </a:xfrm>
        </p:spPr>
        <p:txBody>
          <a:bodyPr/>
          <a:lstStyle/>
          <a:p>
            <a:pPr marL="0" lvl="0" indent="0"/>
            <a:r>
              <a:rPr lang="sl-SI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Cilj: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Stabilna in operativna politika.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sl-SI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Ukrepi in usmeritve: </a:t>
            </a:r>
          </a:p>
          <a:p>
            <a:pPr marL="457200" lvl="0" indent="-457200">
              <a:buAutoNum type="arabicPeriod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Zvišanje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najnižje volilne podpore za vstop stranke v DZ (npr. 5%), bistvena poenostavitev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dolgotrajnih postopkov in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ukinitev državnega sveta. 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sl-SI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Izboljšanje </a:t>
            </a:r>
            <a:r>
              <a:rPr lang="sl-SI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delovanja in kadrovske strukture funkcionarjev: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l-SI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višanje </a:t>
            </a:r>
            <a:r>
              <a:rPr lang="sl-SI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statusa funkcionarjev v vladi in DZ z oblikovanjem sistema </a:t>
            </a:r>
            <a:r>
              <a:rPr lang="sl-SI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spodbud za pritegnitev najboljših kadrov;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Povišati kvalificiranosti funkcionarjev.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sl-SI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Velika </a:t>
            </a:r>
            <a:r>
              <a:rPr lang="sl-SI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zaostritev pogojev za </a:t>
            </a:r>
            <a:r>
              <a:rPr lang="sl-SI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politične blokade.</a:t>
            </a:r>
            <a:endParaRPr lang="sl-SI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sl-SI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/>
            <a:endParaRPr lang="sl-SI" dirty="0">
              <a:latin typeface="Century Gothic" panose="020B0502020202020204" pitchFamily="34" charset="0"/>
            </a:endParaRPr>
          </a:p>
          <a:p>
            <a:pPr marL="0" lvl="0" indent="0"/>
            <a:r>
              <a:rPr lang="sl-SI" dirty="0" smtClean="0">
                <a:latin typeface="Century Gothic" panose="020B0502020202020204" pitchFamily="34" charset="0"/>
              </a:rPr>
              <a:t> </a:t>
            </a:r>
            <a:endParaRPr lang="en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 </a:t>
            </a:r>
            <a:endParaRPr lang="en-SI" dirty="0" smtClean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 </a:t>
            </a:r>
            <a:endParaRPr lang="en-SI" dirty="0">
              <a:latin typeface="Century Gothic" panose="020B0502020202020204" pitchFamily="34" charset="0"/>
            </a:endParaRPr>
          </a:p>
          <a:p>
            <a:endParaRPr lang="en-SI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26CF8-A5E3-D540-8735-C7093AFD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5" y="476672"/>
            <a:ext cx="9036496" cy="79208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Predpogoji: Politični sistem</a:t>
            </a:r>
            <a:endParaRPr lang="en-SI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16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642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47E45-BC5A-9F4D-A1FB-EAC8F2B60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089" y="1484784"/>
            <a:ext cx="8568952" cy="4823866"/>
          </a:xfrm>
        </p:spPr>
        <p:txBody>
          <a:bodyPr/>
          <a:lstStyle/>
          <a:p>
            <a:pPr marL="0" lvl="0" indent="0"/>
            <a:r>
              <a:rPr lang="sl-SI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Cilj: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Učinkovita pravna država.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sl-SI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Ukrepi in usmeritve: </a:t>
            </a:r>
          </a:p>
          <a:p>
            <a:pPr marL="457200" lvl="0" indent="-457200">
              <a:buAutoNum type="arabicPeriod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Število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sporov in zadev zmanjšati na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sorazmerne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stroškovno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upravičene, sodni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postopek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skrajno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sredstvo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pravične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rešitve (spodbujati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alternativne poti za reševanje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sporov).</a:t>
            </a:r>
          </a:p>
          <a:p>
            <a:pPr marL="457200" lvl="0" indent="-457200">
              <a:buAutoNum type="arabicPeriod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Poenostaviti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postopke in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doseči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prevlado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vsebine, visokošolsko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izobraževanje prava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dopolniti v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smeri poglobljenega poznavanja specializiranih področij;  </a:t>
            </a:r>
          </a:p>
          <a:p>
            <a:pPr marL="457200" lvl="0" indent="-457200">
              <a:buAutoNum type="arabicPeriod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Bistveno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zmanjšanje obsega (s približno 23.000 vsaj za 30% v štirih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letih) in povečanje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kakovosti zakonskih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predvsem podzakonskih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aktov;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usmeritev v prvenstveno vsebinsko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odločanje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javnih organov. 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sl-SI" dirty="0">
              <a:latin typeface="Century Gothic" panose="020B0502020202020204" pitchFamily="34" charset="0"/>
            </a:endParaRPr>
          </a:p>
          <a:p>
            <a:pPr marL="0" lvl="0" indent="0"/>
            <a:r>
              <a:rPr lang="sl-SI" dirty="0" smtClean="0">
                <a:latin typeface="Century Gothic" panose="020B0502020202020204" pitchFamily="34" charset="0"/>
              </a:rPr>
              <a:t> </a:t>
            </a:r>
            <a:endParaRPr lang="en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 </a:t>
            </a:r>
            <a:endParaRPr lang="en-SI" dirty="0" smtClean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 </a:t>
            </a:r>
            <a:endParaRPr lang="en-SI" dirty="0">
              <a:latin typeface="Century Gothic" panose="020B0502020202020204" pitchFamily="34" charset="0"/>
            </a:endParaRPr>
          </a:p>
          <a:p>
            <a:endParaRPr lang="en-SI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26CF8-A5E3-D540-8735-C7093AFD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5" y="476672"/>
            <a:ext cx="9036496" cy="79208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Predpogoji: Pravni sistem</a:t>
            </a:r>
            <a:endParaRPr lang="en-SI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17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4783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47E45-BC5A-9F4D-A1FB-EAC8F2B60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536" y="1124744"/>
            <a:ext cx="8568952" cy="4823866"/>
          </a:xfrm>
        </p:spPr>
        <p:txBody>
          <a:bodyPr/>
          <a:lstStyle/>
          <a:p>
            <a:pPr marL="0" lvl="0" indent="0"/>
            <a:r>
              <a:rPr lang="sl-SI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Cilj: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varovanja okolja ne sme preprečiti aktivnosti za večanje produktivnosti.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sl-SI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Ukrepi in usmeritve: </a:t>
            </a:r>
          </a:p>
          <a:p>
            <a:pPr marL="457200" lvl="0" indent="-457200">
              <a:buAutoNum type="arabicPeriod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Nesorazmerno velik delež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zaščitenih območij v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Sloveniji zahteva: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dosledno izkoriščanje </a:t>
            </a: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možnosti, ki jih </a:t>
            </a:r>
            <a:r>
              <a:rPr 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omogoča </a:t>
            </a: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pravni </a:t>
            </a:r>
            <a:r>
              <a:rPr 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red;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Izpolnjevanje okolijskih zavez danih EU na enake načine kot </a:t>
            </a:r>
            <a:r>
              <a:rPr lang="sl-S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druge </a:t>
            </a:r>
            <a:r>
              <a:rPr lang="sl-SI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države.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Opredelitev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reprezentativnosti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vloge okoljevarstvenih organizacij z obvezo,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 nasprotujejo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predlaganim rešitvam,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podajo predloge izvedljivih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rešitev;</a:t>
            </a:r>
          </a:p>
          <a:p>
            <a:pPr marL="457200" lvl="0" indent="-457200">
              <a:buFont typeface="+mj-lt"/>
              <a:buAutoNum type="arabicPeriod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istveno zmanjšano število vseh soglasij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gradbeno dovoljenje se rešuje na enem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mestu, sočasno, z enotnim rokom izdaje in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logiko molka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debirokratizacija in zmanjšanje stroškov pridobitve dovoljenj.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26CF8-A5E3-D540-8735-C7093AFD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62" y="188640"/>
            <a:ext cx="9036496" cy="79208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Predpogoji: Okoljevarstveni sistem</a:t>
            </a:r>
            <a:endParaRPr lang="en-SI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18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855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928" y="1196752"/>
            <a:ext cx="8208143" cy="4823866"/>
          </a:xfrm>
        </p:spPr>
        <p:txBody>
          <a:bodyPr/>
          <a:lstStyle/>
          <a:p>
            <a:pPr lvl="0"/>
            <a:r>
              <a:rPr lang="sl-SI" b="1" dirty="0" smtClean="0">
                <a:latin typeface="Century Gothic" panose="020B0502020202020204" pitchFamily="34" charset="0"/>
              </a:rPr>
              <a:t>1.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KAPITALSKA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OPREMLJENOST (KRITIČNA INFRASTRUKTURA)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	Javna (in zasebna) vlaganja v kritično infrastrukturo: </a:t>
            </a:r>
          </a:p>
          <a:p>
            <a:pPr marL="457200" lvl="1" indent="0">
              <a:spcBef>
                <a:spcPts val="500"/>
              </a:spcBef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energetika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457200" lvl="1" indent="0">
              <a:spcBef>
                <a:spcPts val="500"/>
              </a:spcBef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regionalne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ceste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,* </a:t>
            </a:r>
          </a:p>
          <a:p>
            <a:pPr marL="457200" lvl="1" indent="0">
              <a:spcBef>
                <a:spcPts val="500"/>
              </a:spcBef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železnice. 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	Javna vlaganja v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zdravstvo. 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	Javna vlaganja v raziskovalno infrastrukturo in temeljne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raziskave.*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	Zasebna vlaganja v osnovna sredstva, R&amp;R, umetno inteligenco, digitalizacijo in robotizacijo (na ravni podjetij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I" dirty="0">
              <a:latin typeface="Century Gothic" panose="020B0502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720080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P</a:t>
            </a:r>
            <a:r>
              <a:rPr lang="en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odročj</a:t>
            </a:r>
            <a:r>
              <a:rPr lang="sl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a velikega zaostajanja - 1</a:t>
            </a:r>
            <a:endParaRPr lang="en-SI" b="1" dirty="0">
              <a:solidFill>
                <a:srgbClr val="C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19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89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536" y="2078684"/>
            <a:ext cx="8495697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1.1 Javna 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(in zasebna) vlaganja v kritično infrastrukturo: </a:t>
            </a:r>
            <a:r>
              <a:rPr lang="sl-SI" b="1" u="sng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energetika</a:t>
            </a:r>
          </a:p>
          <a:p>
            <a:pPr lvl="0"/>
            <a:r>
              <a:rPr lang="sl-SI" b="1" dirty="0">
                <a:latin typeface="Century Gothic" panose="020B0502020202020204" pitchFamily="34" charset="0"/>
              </a:rPr>
              <a:t> </a:t>
            </a:r>
            <a:endParaRPr lang="en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 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Cilj: </a:t>
            </a:r>
            <a:r>
              <a:rPr lang="sl-SI" b="1" dirty="0" smtClean="0">
                <a:latin typeface="Century Gothic" panose="020B0502020202020204" pitchFamily="34" charset="0"/>
              </a:rPr>
              <a:t>	</a:t>
            </a:r>
            <a:r>
              <a:rPr lang="sl-SI" dirty="0">
                <a:latin typeface="Century Gothic" panose="020B0502020202020204" pitchFamily="34" charset="0"/>
              </a:rPr>
              <a:t>U</a:t>
            </a:r>
            <a:r>
              <a:rPr lang="sl-SI" dirty="0" smtClean="0">
                <a:latin typeface="Century Gothic" panose="020B0502020202020204" pitchFamily="34" charset="0"/>
              </a:rPr>
              <a:t>smeritev </a:t>
            </a:r>
            <a:r>
              <a:rPr lang="sl-SI" dirty="0">
                <a:latin typeface="Century Gothic" panose="020B0502020202020204" pitchFamily="34" charset="0"/>
              </a:rPr>
              <a:t>v </a:t>
            </a:r>
            <a:r>
              <a:rPr lang="sl-SI" dirty="0" smtClean="0">
                <a:latin typeface="Century Gothic" panose="020B0502020202020204" pitchFamily="34" charset="0"/>
              </a:rPr>
              <a:t>proizvodnjo in prenos predvsem električne energije (obnovljivi </a:t>
            </a:r>
            <a:r>
              <a:rPr lang="sl-SI" dirty="0">
                <a:latin typeface="Century Gothic" panose="020B0502020202020204" pitchFamily="34" charset="0"/>
              </a:rPr>
              <a:t>in </a:t>
            </a:r>
            <a:r>
              <a:rPr lang="sl-SI" dirty="0" smtClean="0">
                <a:latin typeface="Century Gothic" panose="020B0502020202020204" pitchFamily="34" charset="0"/>
              </a:rPr>
              <a:t>čisti viri) in </a:t>
            </a:r>
            <a:r>
              <a:rPr lang="sl-SI" dirty="0">
                <a:latin typeface="Century Gothic" panose="020B0502020202020204" pitchFamily="34" charset="0"/>
              </a:rPr>
              <a:t>v </a:t>
            </a:r>
            <a:r>
              <a:rPr lang="sl-SI" dirty="0" smtClean="0">
                <a:latin typeface="Century Gothic" panose="020B0502020202020204" pitchFamily="34" charset="0"/>
              </a:rPr>
              <a:t>	energetsko </a:t>
            </a:r>
            <a:r>
              <a:rPr lang="sl-SI" dirty="0">
                <a:latin typeface="Century Gothic" panose="020B0502020202020204" pitchFamily="34" charset="0"/>
              </a:rPr>
              <a:t>sanacijo.</a:t>
            </a:r>
            <a:endParaRPr lang="sl-SI" dirty="0" smtClean="0">
              <a:latin typeface="Century Gothic" panose="020B0502020202020204" pitchFamily="34" charset="0"/>
            </a:endParaRPr>
          </a:p>
          <a:p>
            <a:endParaRPr lang="sl-SI" b="1" dirty="0">
              <a:latin typeface="Century Gothic" panose="020B0502020202020204" pitchFamily="34" charset="0"/>
            </a:endParaRPr>
          </a:p>
          <a:p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Gradnja 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NEK2,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HE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na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Savi, plinske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termoelektrarne,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vetrne elektrarne in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različnih zalogovnikov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energije;</a:t>
            </a:r>
            <a:endParaRPr lang="sl-SI" dirty="0">
              <a:solidFill>
                <a:srgbClr val="2D7DED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Prenova </a:t>
            </a:r>
            <a:r>
              <a:rPr lang="sl-SI" dirty="0">
                <a:latin typeface="Century Gothic" panose="020B0502020202020204" pitchFamily="34" charset="0"/>
              </a:rPr>
              <a:t>elektro-distribucijskega </a:t>
            </a:r>
            <a:r>
              <a:rPr lang="sl-SI" dirty="0" smtClean="0">
                <a:latin typeface="Century Gothic" panose="020B0502020202020204" pitchFamily="34" charset="0"/>
              </a:rPr>
              <a:t>omrežja;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Vlaganja v energetsko </a:t>
            </a:r>
            <a:r>
              <a:rPr lang="sl-SI" dirty="0">
                <a:latin typeface="Century Gothic" panose="020B0502020202020204" pitchFamily="34" charset="0"/>
              </a:rPr>
              <a:t>učinkovitost javnih </a:t>
            </a:r>
            <a:r>
              <a:rPr lang="sl-SI" dirty="0" smtClean="0">
                <a:latin typeface="Century Gothic" panose="020B0502020202020204" pitchFamily="34" charset="0"/>
              </a:rPr>
              <a:t>in zasebnih stavb.</a:t>
            </a:r>
            <a:endParaRPr lang="sl-SI" dirty="0">
              <a:latin typeface="Century Gothic" panose="020B0502020202020204" pitchFamily="34" charset="0"/>
            </a:endParaRPr>
          </a:p>
          <a:p>
            <a:endParaRPr lang="en-SI" dirty="0">
              <a:latin typeface="Century Gothic" panose="020B0502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9002247" cy="720080"/>
          </a:xfrm>
        </p:spPr>
        <p:txBody>
          <a:bodyPr/>
          <a:lstStyle/>
          <a:p>
            <a:pPr algn="ctr"/>
            <a:r>
              <a:rPr lang="sl-SI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kapitalsko opremljenost (kritična infrastruktura)</a:t>
            </a:r>
            <a:endParaRPr lang="en-SI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20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3194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536" y="1916832"/>
            <a:ext cx="8495697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1.1 Javna 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(in zasebna) vlaganja v kritično infrastrukturo: </a:t>
            </a:r>
            <a:r>
              <a:rPr lang="sl-SI" b="1" u="sng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regionalne</a:t>
            </a:r>
            <a:r>
              <a:rPr lang="sl-SI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sl-SI" b="1" u="sng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ceste</a:t>
            </a:r>
          </a:p>
          <a:p>
            <a:pPr lvl="0"/>
            <a:r>
              <a:rPr lang="sl-SI" b="1" dirty="0">
                <a:latin typeface="Century Gothic" panose="020B0502020202020204" pitchFamily="34" charset="0"/>
              </a:rPr>
              <a:t> </a:t>
            </a:r>
            <a:endParaRPr lang="en-SI" dirty="0">
              <a:latin typeface="Century Gothic" panose="020B0502020202020204" pitchFamily="34" charset="0"/>
            </a:endParaRPr>
          </a:p>
          <a:p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 Cilj: 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sl-SI" dirty="0">
                <a:latin typeface="Century Gothic" panose="020B0502020202020204" pitchFamily="34" charset="0"/>
              </a:rPr>
              <a:t>Sanacija obstoječega cestnega omrežja in izgradnja </a:t>
            </a:r>
            <a:r>
              <a:rPr lang="sl-SI" dirty="0" smtClean="0">
                <a:latin typeface="Century Gothic" panose="020B0502020202020204" pitchFamily="34" charset="0"/>
              </a:rPr>
              <a:t>	manjkajoče </a:t>
            </a:r>
            <a:r>
              <a:rPr lang="sl-SI" dirty="0">
                <a:latin typeface="Century Gothic" panose="020B0502020202020204" pitchFamily="34" charset="0"/>
              </a:rPr>
              <a:t>cestne infrastrukture na tretji razvojni osi.</a:t>
            </a:r>
            <a:endParaRPr lang="sl-SI" b="1" dirty="0">
              <a:latin typeface="Century Gothic" panose="020B0502020202020204" pitchFamily="34" charset="0"/>
            </a:endParaRPr>
          </a:p>
          <a:p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Rekonstrukcija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in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sanacija obstoječe cestne infrastrukture</a:t>
            </a:r>
            <a:r>
              <a:rPr lang="sl-SI" dirty="0" smtClean="0">
                <a:latin typeface="Century Gothic" panose="020B0502020202020204" pitchFamily="34" charset="0"/>
              </a:rPr>
              <a:t>;</a:t>
            </a:r>
            <a:endParaRPr lang="sl-SI" dirty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Investicije v nove </a:t>
            </a:r>
            <a:r>
              <a:rPr lang="sl-SI" dirty="0">
                <a:latin typeface="Century Gothic" panose="020B0502020202020204" pitchFamily="34" charset="0"/>
              </a:rPr>
              <a:t>prometne povezave sekundarnih cest na omrežje TEN-T </a:t>
            </a:r>
            <a:r>
              <a:rPr lang="sl-SI" dirty="0" smtClean="0">
                <a:latin typeface="Century Gothic" panose="020B0502020202020204" pitchFamily="34" charset="0"/>
              </a:rPr>
              <a:t>(</a:t>
            </a:r>
            <a:r>
              <a:rPr lang="sl-SI" dirty="0">
                <a:latin typeface="Century Gothic" panose="020B0502020202020204" pitchFamily="34" charset="0"/>
              </a:rPr>
              <a:t>npr. predor skozi Gorjance</a:t>
            </a:r>
            <a:r>
              <a:rPr lang="sl-SI" dirty="0" smtClean="0">
                <a:latin typeface="Century Gothic" panose="020B0502020202020204" pitchFamily="34" charset="0"/>
              </a:rPr>
              <a:t>);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dirty="0">
                <a:latin typeface="Century Gothic" panose="020B0502020202020204" pitchFamily="34" charset="0"/>
              </a:rPr>
              <a:t>Z</a:t>
            </a:r>
            <a:r>
              <a:rPr lang="sl-SI" dirty="0" smtClean="0">
                <a:latin typeface="Century Gothic" panose="020B0502020202020204" pitchFamily="34" charset="0"/>
              </a:rPr>
              <a:t>graditi cestno </a:t>
            </a:r>
            <a:r>
              <a:rPr lang="sl-SI" dirty="0">
                <a:latin typeface="Century Gothic" panose="020B0502020202020204" pitchFamily="34" charset="0"/>
              </a:rPr>
              <a:t>infrastrukturo na tretji razvojni osi, umestiti v prostor četrto razvojno os (Posočje, Cerkljansko), povezavo Zasavja na avtocesto in </a:t>
            </a:r>
            <a:r>
              <a:rPr lang="sl-SI" dirty="0" smtClean="0">
                <a:latin typeface="Century Gothic" panose="020B0502020202020204" pitchFamily="34" charset="0"/>
              </a:rPr>
              <a:t>dokončanje (nedokončanih </a:t>
            </a:r>
            <a:r>
              <a:rPr lang="sl-SI" dirty="0">
                <a:latin typeface="Century Gothic" panose="020B0502020202020204" pitchFamily="34" charset="0"/>
              </a:rPr>
              <a:t>odsekov avtocestnega omrežja.</a:t>
            </a:r>
          </a:p>
          <a:p>
            <a:endParaRPr lang="en-SI" dirty="0">
              <a:latin typeface="Century Gothic" panose="020B0502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9002247" cy="720080"/>
          </a:xfrm>
        </p:spPr>
        <p:txBody>
          <a:bodyPr/>
          <a:lstStyle/>
          <a:p>
            <a:pPr algn="ctr"/>
            <a:r>
              <a:rPr lang="sl-SI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kapitalsko opremljenost (kritična infrastruktura)</a:t>
            </a:r>
            <a:endParaRPr lang="en-SI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21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4370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8312" y="1197720"/>
            <a:ext cx="8208143" cy="4967584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nevzdržno stanje na mnogih področjih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družbe.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»Recepti« (EC, EBRD, OECD, …) npr. za javnofinančno vzdržnost: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zniževanje državnih pokojnin na vsem enakih 500€,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ostre racionalizacije v zdravstvu in dolgotrajni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oskrbi.</a:t>
            </a:r>
            <a:endParaRPr lang="sl-SI" dirty="0"/>
          </a:p>
          <a:p>
            <a:pPr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sl-SI" dirty="0" smtClean="0">
                <a:solidFill>
                  <a:srgbClr val="C00000"/>
                </a:solidFill>
              </a:rPr>
              <a:t>„Recepti“ zmanjševanja pravic </a:t>
            </a:r>
            <a:r>
              <a:rPr lang="sl-SI" u="sng" dirty="0" smtClean="0">
                <a:solidFill>
                  <a:srgbClr val="C00000"/>
                </a:solidFill>
              </a:rPr>
              <a:t>neizvedljivi</a:t>
            </a:r>
            <a:r>
              <a:rPr lang="sl-SI" dirty="0" smtClean="0">
                <a:solidFill>
                  <a:srgbClr val="C00000"/>
                </a:solidFill>
              </a:rPr>
              <a:t> zaradi: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zmanjšanja blaginje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velikega dela prebivalstva,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osrednje volilne baze,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agresivnosti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političnih strank, katerih volivci so upokojenci, </a:t>
            </a:r>
            <a:endParaRPr lang="sl-SI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moči teh strank zaradi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množičnosti,</a:t>
            </a:r>
            <a:endParaRPr lang="sl-SI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kratkoročne populistične usmerjenosti večine političnih strank,</a:t>
            </a:r>
            <a:endParaRPr lang="sl-SI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ozkega interesnega delovanja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velike večine delodajalskih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združenj,</a:t>
            </a: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sindikatov in tudi civilne družbe.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Observatorij:</a:t>
            </a:r>
            <a:br>
              <a:rPr lang="sl-SI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ključen problem je </a:t>
            </a:r>
            <a:r>
              <a:rPr lang="sl-SI" b="1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staranje </a:t>
            </a:r>
            <a:r>
              <a:rPr lang="sl-SI" b="1" dirty="0" smtClean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prebivalstva</a:t>
            </a:r>
            <a:endParaRPr lang="sl-SI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3651" y="64533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/>
              <a:t>3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041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945" y="1484784"/>
            <a:ext cx="8784976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1.2 Javna vlaganja 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v </a:t>
            </a:r>
            <a:r>
              <a:rPr lang="sl-SI" b="1" u="sng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zdravstvo</a:t>
            </a:r>
          </a:p>
          <a:p>
            <a:pPr lvl="0"/>
            <a:r>
              <a:rPr lang="sl-SI" b="1" dirty="0">
                <a:latin typeface="Century Gothic" panose="020B0502020202020204" pitchFamily="34" charset="0"/>
              </a:rPr>
              <a:t> </a:t>
            </a:r>
            <a:endParaRPr lang="en-SI" dirty="0">
              <a:latin typeface="Century Gothic" panose="020B0502020202020204" pitchFamily="34" charset="0"/>
            </a:endParaRPr>
          </a:p>
          <a:p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 Cilj: 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sl-SI" dirty="0" smtClean="0">
                <a:latin typeface="Century Gothic" panose="020B0502020202020204" pitchFamily="34" charset="0"/>
              </a:rPr>
              <a:t>čim </a:t>
            </a:r>
            <a:r>
              <a:rPr lang="sl-SI" dirty="0">
                <a:latin typeface="Century Gothic" panose="020B0502020202020204" pitchFamily="34" charset="0"/>
              </a:rPr>
              <a:t>bolj učinkovita uporaba povečanih resursov za </a:t>
            </a:r>
            <a:r>
              <a:rPr lang="sl-SI" dirty="0" smtClean="0">
                <a:latin typeface="Century Gothic" panose="020B0502020202020204" pitchFamily="34" charset="0"/>
              </a:rPr>
              <a:t>	krajšanje 	čakalnih </a:t>
            </a:r>
            <a:r>
              <a:rPr lang="sl-SI" dirty="0">
                <a:latin typeface="Century Gothic" panose="020B0502020202020204" pitchFamily="34" charset="0"/>
              </a:rPr>
              <a:t>vrst in povečanje zdravja aktivnega </a:t>
            </a:r>
            <a:r>
              <a:rPr lang="sl-SI" dirty="0" smtClean="0">
                <a:latin typeface="Century Gothic" panose="020B0502020202020204" pitchFamily="34" charset="0"/>
              </a:rPr>
              <a:t>prebivalstva</a:t>
            </a:r>
          </a:p>
          <a:p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Povečanje </a:t>
            </a:r>
            <a:r>
              <a:rPr lang="sl-SI" dirty="0">
                <a:latin typeface="Century Gothic" panose="020B0502020202020204" pitchFamily="34" charset="0"/>
              </a:rPr>
              <a:t>vseh izdatkov za zdravstvo </a:t>
            </a:r>
            <a:r>
              <a:rPr lang="sl-SI" dirty="0" smtClean="0">
                <a:latin typeface="Century Gothic" panose="020B0502020202020204" pitchFamily="34" charset="0"/>
              </a:rPr>
              <a:t>na 10% BDP v letu 2024 (povečanje </a:t>
            </a:r>
            <a:r>
              <a:rPr lang="sl-SI" dirty="0">
                <a:latin typeface="Century Gothic" panose="020B0502020202020204" pitchFamily="34" charset="0"/>
              </a:rPr>
              <a:t>števila </a:t>
            </a:r>
            <a:r>
              <a:rPr lang="sl-SI" dirty="0" smtClean="0">
                <a:latin typeface="Century Gothic" panose="020B0502020202020204" pitchFamily="34" charset="0"/>
              </a:rPr>
              <a:t>zdravnikov, operacij, </a:t>
            </a:r>
            <a:r>
              <a:rPr lang="sl-SI" dirty="0">
                <a:latin typeface="Century Gothic" panose="020B0502020202020204" pitchFamily="34" charset="0"/>
              </a:rPr>
              <a:t>programov preventive in posodobljenje </a:t>
            </a:r>
            <a:r>
              <a:rPr lang="sl-SI" dirty="0" smtClean="0">
                <a:latin typeface="Century Gothic" panose="020B0502020202020204" pitchFamily="34" charset="0"/>
              </a:rPr>
              <a:t>opreme, nepremičnin);</a:t>
            </a:r>
            <a:endParaRPr lang="sl-SI" dirty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Reorganizacija </a:t>
            </a:r>
            <a:r>
              <a:rPr lang="sl-SI" dirty="0">
                <a:latin typeface="Century Gothic" panose="020B0502020202020204" pitchFamily="34" charset="0"/>
              </a:rPr>
              <a:t>javnega </a:t>
            </a:r>
            <a:r>
              <a:rPr lang="sl-SI" dirty="0" smtClean="0">
                <a:latin typeface="Century Gothic" panose="020B0502020202020204" pitchFamily="34" charset="0"/>
              </a:rPr>
              <a:t>zdravstva (opredelitev mreže </a:t>
            </a:r>
            <a:r>
              <a:rPr lang="sl-SI" dirty="0" err="1" smtClean="0">
                <a:latin typeface="Century Gothic" panose="020B0502020202020204" pitchFamily="34" charset="0"/>
              </a:rPr>
              <a:t>zdr</a:t>
            </a:r>
            <a:r>
              <a:rPr lang="sl-SI" dirty="0" smtClean="0">
                <a:latin typeface="Century Gothic" panose="020B0502020202020204" pitchFamily="34" charset="0"/>
              </a:rPr>
              <a:t>. ustanov, košarice storitev, sprememba </a:t>
            </a:r>
            <a:r>
              <a:rPr lang="sl-SI" dirty="0">
                <a:latin typeface="Century Gothic" panose="020B0502020202020204" pitchFamily="34" charset="0"/>
              </a:rPr>
              <a:t>sistema obračunavanja storitev, </a:t>
            </a:r>
            <a:r>
              <a:rPr lang="sl-SI" dirty="0" smtClean="0">
                <a:latin typeface="Century Gothic" panose="020B0502020202020204" pitchFamily="34" charset="0"/>
              </a:rPr>
              <a:t>določanja </a:t>
            </a:r>
            <a:r>
              <a:rPr lang="sl-SI" dirty="0">
                <a:latin typeface="Century Gothic" panose="020B0502020202020204" pitchFamily="34" charset="0"/>
              </a:rPr>
              <a:t>izvajalcev, </a:t>
            </a:r>
            <a:r>
              <a:rPr lang="sl-SI" dirty="0" smtClean="0">
                <a:latin typeface="Century Gothic" panose="020B0502020202020204" pitchFamily="34" charset="0"/>
              </a:rPr>
              <a:t>IKT </a:t>
            </a:r>
            <a:r>
              <a:rPr lang="sl-SI" dirty="0">
                <a:latin typeface="Century Gothic" panose="020B0502020202020204" pitchFamily="34" charset="0"/>
              </a:rPr>
              <a:t>in UI,… </a:t>
            </a:r>
            <a:r>
              <a:rPr lang="sl-SI" dirty="0" smtClean="0">
                <a:latin typeface="Century Gothic" panose="020B0502020202020204" pitchFamily="34" charset="0"/>
              </a:rPr>
              <a:t>);</a:t>
            </a:r>
            <a:endParaRPr lang="sl-SI" dirty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Prednostna </a:t>
            </a:r>
            <a:r>
              <a:rPr lang="sl-SI" dirty="0">
                <a:solidFill>
                  <a:srgbClr val="00B050"/>
                </a:solidFill>
                <a:latin typeface="Century Gothic" panose="020B0502020202020204" pitchFamily="34" charset="0"/>
              </a:rPr>
              <a:t>obravnava in operacije </a:t>
            </a:r>
            <a:r>
              <a:rPr lang="sl-SI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pacientov iz aktivne populacije in </a:t>
            </a:r>
            <a:r>
              <a:rPr lang="sl-SI" dirty="0">
                <a:solidFill>
                  <a:srgbClr val="00B050"/>
                </a:solidFill>
                <a:latin typeface="Century Gothic" panose="020B0502020202020204" pitchFamily="34" charset="0"/>
              </a:rPr>
              <a:t>ljudi v specifičnih poklicnih </a:t>
            </a:r>
            <a:r>
              <a:rPr lang="sl-SI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skupinah.</a:t>
            </a:r>
            <a:endParaRPr lang="en-SI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" y="548680"/>
            <a:ext cx="9032528" cy="720080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kapitalsko opremljenost (kritična infrastruktura)</a:t>
            </a:r>
            <a:endParaRPr lang="en-SI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23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70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945" y="1340768"/>
            <a:ext cx="8891055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1.3 Javna 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vlaganja v </a:t>
            </a:r>
            <a:r>
              <a:rPr lang="sl-SI" b="1" u="sng" dirty="0">
                <a:solidFill>
                  <a:srgbClr val="2D7DED"/>
                </a:solidFill>
                <a:latin typeface="Century Gothic" panose="020B0502020202020204" pitchFamily="34" charset="0"/>
              </a:rPr>
              <a:t>raziskovalno infrastrukturo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 in temeljne raziskave </a:t>
            </a:r>
            <a:endParaRPr lang="sl-SI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sl-SI" b="1" dirty="0">
                <a:latin typeface="Century Gothic" panose="020B0502020202020204" pitchFamily="34" charset="0"/>
              </a:rPr>
              <a:t> </a:t>
            </a:r>
            <a:endParaRPr lang="en-SI" dirty="0">
              <a:latin typeface="Century Gothic" panose="020B0502020202020204" pitchFamily="34" charset="0"/>
            </a:endParaRPr>
          </a:p>
          <a:p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 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Cilj:</a:t>
            </a:r>
            <a:r>
              <a:rPr lang="sl-SI" b="1" dirty="0" smtClean="0">
                <a:latin typeface="Century Gothic" panose="020B0502020202020204" pitchFamily="34" charset="0"/>
              </a:rPr>
              <a:t>	</a:t>
            </a:r>
            <a:r>
              <a:rPr lang="sl-SI" dirty="0" smtClean="0">
                <a:latin typeface="Century Gothic" panose="020B0502020202020204" pitchFamily="34" charset="0"/>
              </a:rPr>
              <a:t>povečanje </a:t>
            </a:r>
            <a:r>
              <a:rPr lang="sl-SI" dirty="0">
                <a:latin typeface="Century Gothic" panose="020B0502020202020204" pitchFamily="34" charset="0"/>
              </a:rPr>
              <a:t>javnih vlaganj v R&amp;R, financiranje manjkajoče </a:t>
            </a:r>
            <a:r>
              <a:rPr lang="sl-SI" dirty="0" smtClean="0">
                <a:latin typeface="Century Gothic" panose="020B0502020202020204" pitchFamily="34" charset="0"/>
              </a:rPr>
              <a:t>	raziskovalne infrastrukture.</a:t>
            </a:r>
          </a:p>
          <a:p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Povečati </a:t>
            </a:r>
            <a:r>
              <a:rPr lang="sl-SI" dirty="0">
                <a:latin typeface="Century Gothic" panose="020B0502020202020204" pitchFamily="34" charset="0"/>
              </a:rPr>
              <a:t>financiranje R&amp;R za </a:t>
            </a:r>
            <a:r>
              <a:rPr lang="sl-SI" dirty="0" smtClean="0">
                <a:latin typeface="Century Gothic" panose="020B0502020202020204" pitchFamily="34" charset="0"/>
              </a:rPr>
              <a:t>0,5 odstotne točke </a:t>
            </a:r>
            <a:r>
              <a:rPr lang="sl-SI" dirty="0">
                <a:latin typeface="Century Gothic" panose="020B0502020202020204" pitchFamily="34" charset="0"/>
              </a:rPr>
              <a:t>na 1</a:t>
            </a:r>
            <a:r>
              <a:rPr lang="sl-SI" dirty="0" smtClean="0">
                <a:latin typeface="Century Gothic" panose="020B0502020202020204" pitchFamily="34" charset="0"/>
              </a:rPr>
              <a:t>% BDP, bistveno </a:t>
            </a:r>
            <a:r>
              <a:rPr lang="sl-SI" dirty="0">
                <a:latin typeface="Century Gothic" panose="020B0502020202020204" pitchFamily="34" charset="0"/>
              </a:rPr>
              <a:t>povečati vlaganja v vso raziskovalno </a:t>
            </a:r>
            <a:r>
              <a:rPr lang="sl-SI" dirty="0" smtClean="0">
                <a:latin typeface="Century Gothic" panose="020B0502020202020204" pitchFamily="34" charset="0"/>
              </a:rPr>
              <a:t>opremo;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Gradnja </a:t>
            </a:r>
            <a:r>
              <a:rPr lang="sl-SI" dirty="0">
                <a:latin typeface="Century Gothic" panose="020B0502020202020204" pitchFamily="34" charset="0"/>
              </a:rPr>
              <a:t>manjkajoče raziskovalne infrastrukture za funkcionalno </a:t>
            </a:r>
            <a:r>
              <a:rPr lang="sl-SI" dirty="0">
                <a:solidFill>
                  <a:srgbClr val="0070C0"/>
                </a:solidFill>
                <a:latin typeface="Century Gothic" panose="020B0502020202020204" pitchFamily="34" charset="0"/>
              </a:rPr>
              <a:t>povezovanje </a:t>
            </a:r>
            <a:r>
              <a:rPr lang="sl-SI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 </a:t>
            </a:r>
            <a:r>
              <a:rPr lang="sl-SI" dirty="0">
                <a:solidFill>
                  <a:srgbClr val="0070C0"/>
                </a:solidFill>
                <a:latin typeface="Century Gothic" panose="020B0502020202020204" pitchFamily="34" charset="0"/>
              </a:rPr>
              <a:t>nacionalne in regionalne raziskovalne infrastrukturne </a:t>
            </a:r>
            <a:r>
              <a:rPr lang="sl-SI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centre in z gospodarstvom </a:t>
            </a:r>
            <a:r>
              <a:rPr lang="sl-SI" dirty="0">
                <a:latin typeface="Century Gothic" panose="020B0502020202020204" pitchFamily="34" charset="0"/>
              </a:rPr>
              <a:t>(</a:t>
            </a:r>
            <a:r>
              <a:rPr lang="sl-SI" dirty="0">
                <a:solidFill>
                  <a:srgbClr val="00B050"/>
                </a:solidFill>
                <a:latin typeface="Century Gothic" panose="020B0502020202020204" pitchFamily="34" charset="0"/>
              </a:rPr>
              <a:t>Ustanovitev tehnološko-znanstvenega mesta Medicinska dolina, z </a:t>
            </a:r>
            <a:r>
              <a:rPr lang="sl-SI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dogradnjo</a:t>
            </a:r>
            <a:r>
              <a:rPr lang="sl-SI" dirty="0">
                <a:solidFill>
                  <a:srgbClr val="00B050"/>
                </a:solidFill>
                <a:latin typeface="Century Gothic" panose="020B0502020202020204" pitchFamily="34" charset="0"/>
              </a:rPr>
              <a:t> Naravoslovno tehnološkega kampusa BRDO</a:t>
            </a:r>
            <a:r>
              <a:rPr lang="sl-SI" dirty="0">
                <a:latin typeface="Century Gothic" panose="020B0502020202020204" pitchFamily="34" charset="0"/>
              </a:rPr>
              <a:t>); 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Ponovna uvedba programa »mladih </a:t>
            </a:r>
            <a:r>
              <a:rPr lang="sl-SI" dirty="0">
                <a:latin typeface="Century Gothic" panose="020B0502020202020204" pitchFamily="34" charset="0"/>
              </a:rPr>
              <a:t>raziskovalcev v gospodarstvu« oziroma »mladih aplikativnih raziskovalcev</a:t>
            </a:r>
            <a:r>
              <a:rPr lang="sl-SI" dirty="0" smtClean="0">
                <a:latin typeface="Century Gothic" panose="020B0502020202020204" pitchFamily="34" charset="0"/>
              </a:rPr>
              <a:t>«.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" y="548680"/>
            <a:ext cx="9032528" cy="720080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kapitalsko opremljenost (kritična infrastruktura)</a:t>
            </a:r>
            <a:endParaRPr lang="en-SI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24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360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928" y="1700808"/>
            <a:ext cx="8208143" cy="4247802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sl-SI" b="1" dirty="0" smtClean="0">
                <a:latin typeface="Century Gothic" panose="020B0502020202020204" pitchFamily="34" charset="0"/>
              </a:rPr>
              <a:t>2. 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PODROČJA »MEHKIH« DEJAVNIKOV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(SKUPNE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FAKTORSKE) PRODUKTIVNOSTI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RAVNI DRŽAVE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Korporativno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upravljanje podjetij in organizacij v državni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lasti*</a:t>
            </a:r>
          </a:p>
          <a:p>
            <a:pPr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Kakovost in strokovnost finančnega sistema, institucij in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trgov</a:t>
            </a:r>
          </a:p>
          <a:p>
            <a:pPr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Javne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(struktura izdatkov,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zadolženost)</a:t>
            </a:r>
          </a:p>
          <a:p>
            <a:pPr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Izobraževanje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usposabljanje (kakovost visokega šolstva, vseživljenjsko izobraževanje, usklajenost s potrebami trga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dela)</a:t>
            </a:r>
          </a:p>
          <a:p>
            <a:pPr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Sodelovanje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 raziskovalno in razvojno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sfero</a:t>
            </a:r>
          </a:p>
          <a:p>
            <a:pPr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 Učinkovitost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javne uprave in administrativne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ovire*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I" dirty="0">
              <a:latin typeface="Century Gothic" panose="020B0502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36104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P</a:t>
            </a:r>
            <a:r>
              <a:rPr lang="en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odročj</a:t>
            </a:r>
            <a:r>
              <a:rPr lang="sl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a velikega </a:t>
            </a:r>
            <a:r>
              <a:rPr lang="sl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zaostajanja - 2</a:t>
            </a:r>
            <a:endParaRPr lang="en-SI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26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020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1673" y="1340768"/>
            <a:ext cx="8891055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2.1 </a:t>
            </a:r>
            <a:r>
              <a:rPr lang="sl-SI" b="1" u="sng" dirty="0">
                <a:solidFill>
                  <a:srgbClr val="2D7DED"/>
                </a:solidFill>
                <a:latin typeface="Century Gothic" panose="020B0502020202020204" pitchFamily="34" charset="0"/>
              </a:rPr>
              <a:t>Korporativno upravljanje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 podjetij v državni lasti in javnih zavodov </a:t>
            </a:r>
          </a:p>
          <a:p>
            <a:pPr lvl="0">
              <a:spcBef>
                <a:spcPts val="1200"/>
              </a:spcBef>
            </a:pPr>
            <a:r>
              <a:rPr lang="sl-SI" b="1" dirty="0">
                <a:latin typeface="Century Gothic" panose="020B0502020202020204" pitchFamily="34" charset="0"/>
              </a:rPr>
              <a:t> 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Cilj:</a:t>
            </a:r>
            <a:r>
              <a:rPr lang="sl-SI" b="1" dirty="0" smtClean="0">
                <a:latin typeface="Century Gothic" panose="020B0502020202020204" pitchFamily="34" charset="0"/>
              </a:rPr>
              <a:t>	</a:t>
            </a:r>
            <a:r>
              <a:rPr lang="sl-SI" dirty="0">
                <a:latin typeface="Century Gothic" panose="020B0502020202020204" pitchFamily="34" charset="0"/>
              </a:rPr>
              <a:t>depolitizacija in profesionalizacija upravljanja v podjetjih s </a:t>
            </a:r>
            <a:r>
              <a:rPr lang="sl-SI" dirty="0" smtClean="0">
                <a:latin typeface="Century Gothic" panose="020B0502020202020204" pitchFamily="34" charset="0"/>
              </a:rPr>
              <a:t>	kapitalskimi </a:t>
            </a:r>
            <a:r>
              <a:rPr lang="sl-SI" dirty="0">
                <a:latin typeface="Century Gothic" panose="020B0502020202020204" pitchFamily="34" charset="0"/>
              </a:rPr>
              <a:t>naložbami države in javnih zavodih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SDH politično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neodvisna finančna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institucija (upravlja </a:t>
            </a:r>
            <a:r>
              <a:rPr lang="sl-SI" b="1" u="sng" dirty="0">
                <a:solidFill>
                  <a:srgbClr val="2D7DED"/>
                </a:solidFill>
                <a:latin typeface="Century Gothic" panose="020B0502020202020204" pitchFamily="34" charset="0"/>
              </a:rPr>
              <a:t>vse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 strateške kapitalske naložbe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države):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zahtevana </a:t>
            </a:r>
            <a:r>
              <a:rPr lang="sl-SI" sz="1600" dirty="0">
                <a:solidFill>
                  <a:srgbClr val="2D7DED"/>
                </a:solidFill>
                <a:latin typeface="Century Gothic" panose="020B0502020202020204" pitchFamily="34" charset="0"/>
              </a:rPr>
              <a:t>donosnost primerljivih </a:t>
            </a: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naložb;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vsebina </a:t>
            </a:r>
            <a:r>
              <a:rPr lang="sl-SI" sz="1600" dirty="0">
                <a:solidFill>
                  <a:srgbClr val="2D7DED"/>
                </a:solidFill>
                <a:latin typeface="Century Gothic" panose="020B0502020202020204" pitchFamily="34" charset="0"/>
              </a:rPr>
              <a:t>in </a:t>
            </a: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stroški </a:t>
            </a:r>
            <a:r>
              <a:rPr lang="sl-SI" sz="1600" dirty="0">
                <a:solidFill>
                  <a:srgbClr val="2D7DED"/>
                </a:solidFill>
                <a:latin typeface="Century Gothic" panose="020B0502020202020204" pitchFamily="34" charset="0"/>
              </a:rPr>
              <a:t>izvrševanja »javne službe« strateških naložb v odstotnih točkah donosnosti teh </a:t>
            </a: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naložb</a:t>
            </a:r>
            <a:r>
              <a:rPr lang="sl-SI" sz="1600" dirty="0">
                <a:solidFill>
                  <a:srgbClr val="2D7DED"/>
                </a:solidFill>
                <a:latin typeface="Century Gothic" panose="020B0502020202020204" pitchFamily="34" charset="0"/>
              </a:rPr>
              <a:t>;</a:t>
            </a:r>
            <a:endParaRPr lang="sl-SI" sz="1600" dirty="0" smtClean="0">
              <a:solidFill>
                <a:srgbClr val="2D7DED"/>
              </a:solidFill>
              <a:latin typeface="Century Gothic" panose="020B0502020202020204" pitchFamily="34" charset="0"/>
            </a:endParaRP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2D7DED"/>
                </a:solidFill>
                <a:latin typeface="Century Gothic" panose="020B0502020202020204" pitchFamily="34" charset="0"/>
              </a:rPr>
              <a:t>p</a:t>
            </a: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lače </a:t>
            </a:r>
            <a:r>
              <a:rPr lang="sl-SI" sz="1600" dirty="0">
                <a:solidFill>
                  <a:srgbClr val="2D7DED"/>
                </a:solidFill>
                <a:latin typeface="Century Gothic" panose="020B0502020202020204" pitchFamily="34" charset="0"/>
              </a:rPr>
              <a:t>v sistemu </a:t>
            </a: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SDH odvisne </a:t>
            </a:r>
            <a:r>
              <a:rPr lang="sl-SI" sz="1600" dirty="0">
                <a:solidFill>
                  <a:srgbClr val="2D7DED"/>
                </a:solidFill>
                <a:latin typeface="Century Gothic" panose="020B0502020202020204" pitchFamily="34" charset="0"/>
              </a:rPr>
              <a:t>od doseganja ciljev </a:t>
            </a:r>
            <a:r>
              <a:rPr lang="sl-SI" sz="1600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upravljanja.</a:t>
            </a:r>
            <a:endParaRPr lang="sl-SI" sz="1600" dirty="0">
              <a:solidFill>
                <a:srgbClr val="2D7DED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Kapitalski deleži </a:t>
            </a:r>
            <a:r>
              <a:rPr lang="sl-SI" dirty="0">
                <a:latin typeface="Century Gothic" panose="020B0502020202020204" pitchFamily="34" charset="0"/>
              </a:rPr>
              <a:t>v </a:t>
            </a:r>
            <a:r>
              <a:rPr lang="sl-SI" dirty="0" err="1" smtClean="0">
                <a:latin typeface="Century Gothic" panose="020B0502020202020204" pitchFamily="34" charset="0"/>
              </a:rPr>
              <a:t>portfeljskih</a:t>
            </a: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dirty="0">
                <a:latin typeface="Century Gothic" panose="020B0502020202020204" pitchFamily="34" charset="0"/>
              </a:rPr>
              <a:t>in </a:t>
            </a:r>
            <a:r>
              <a:rPr lang="sl-SI" dirty="0" smtClean="0">
                <a:latin typeface="Century Gothic" panose="020B0502020202020204" pitchFamily="34" charset="0"/>
              </a:rPr>
              <a:t>pomembnih naložbah se prodajo </a:t>
            </a:r>
            <a:r>
              <a:rPr lang="sl-SI" dirty="0">
                <a:latin typeface="Century Gothic" panose="020B0502020202020204" pitchFamily="34" charset="0"/>
              </a:rPr>
              <a:t>po najboljši </a:t>
            </a:r>
            <a:r>
              <a:rPr lang="sl-SI" dirty="0" smtClean="0">
                <a:latin typeface="Century Gothic" panose="020B0502020202020204" pitchFamily="34" charset="0"/>
              </a:rPr>
              <a:t>ceni (stimulacija uspešnosti upravljalca). </a:t>
            </a:r>
            <a:r>
              <a:rPr lang="sl-SI" sz="1600" dirty="0" smtClean="0">
                <a:latin typeface="Century Gothic" panose="020B0502020202020204" pitchFamily="34" charset="0"/>
              </a:rPr>
              <a:t>Kupnina: poseben </a:t>
            </a:r>
            <a:r>
              <a:rPr lang="sl-SI" sz="1600" dirty="0">
                <a:latin typeface="Century Gothic" panose="020B0502020202020204" pitchFamily="34" charset="0"/>
              </a:rPr>
              <a:t>račun pri Banki Slovenije.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Vpeljati ustreznega </a:t>
            </a:r>
            <a:r>
              <a:rPr lang="sl-SI" dirty="0">
                <a:latin typeface="Century Gothic" panose="020B0502020202020204" pitchFamily="34" charset="0"/>
              </a:rPr>
              <a:t>načina korporativnega </a:t>
            </a:r>
            <a:r>
              <a:rPr lang="sl-SI" dirty="0" smtClean="0">
                <a:latin typeface="Century Gothic" panose="020B0502020202020204" pitchFamily="34" charset="0"/>
              </a:rPr>
              <a:t>upravljanja javnih zavodov </a:t>
            </a:r>
            <a:r>
              <a:rPr lang="sl-SI" sz="1600" dirty="0" smtClean="0">
                <a:latin typeface="Century Gothic" panose="020B0502020202020204" pitchFamily="34" charset="0"/>
              </a:rPr>
              <a:t>(spremeniti Zakon </a:t>
            </a:r>
            <a:r>
              <a:rPr lang="sl-SI" sz="1600" dirty="0">
                <a:latin typeface="Century Gothic" panose="020B0502020202020204" pitchFamily="34" charset="0"/>
              </a:rPr>
              <a:t>o </a:t>
            </a:r>
            <a:r>
              <a:rPr lang="sl-SI" sz="1600" dirty="0" smtClean="0">
                <a:latin typeface="Century Gothic" panose="020B0502020202020204" pitchFamily="34" charset="0"/>
              </a:rPr>
              <a:t>zavodih</a:t>
            </a:r>
            <a:r>
              <a:rPr lang="sl-SI" dirty="0" smtClean="0">
                <a:latin typeface="Century Gothic" panose="020B0502020202020204" pitchFamily="34" charset="0"/>
              </a:rPr>
              <a:t>).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" y="548680"/>
            <a:ext cx="9032528" cy="720080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„mehke“ dejavnike produktivnosti (država)</a:t>
            </a:r>
            <a:endParaRPr lang="en-SI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27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088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945" y="1412776"/>
            <a:ext cx="8891055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2.5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sl-SI" b="1" dirty="0">
                <a:solidFill>
                  <a:srgbClr val="0070C0"/>
                </a:solidFill>
                <a:latin typeface="Century Gothic" panose="020B0502020202020204" pitchFamily="34" charset="0"/>
              </a:rPr>
              <a:t>Sodelovanje med raziskovalno in razvojno sfero 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ter razvojna 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	partnerstva</a:t>
            </a:r>
          </a:p>
          <a:p>
            <a:pPr lvl="0"/>
            <a:r>
              <a:rPr lang="sl-SI" b="1" dirty="0">
                <a:latin typeface="Century Gothic" panose="020B0502020202020204" pitchFamily="34" charset="0"/>
              </a:rPr>
              <a:t> 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Cilj: </a:t>
            </a:r>
            <a:r>
              <a:rPr lang="sl-SI" b="1" dirty="0" smtClean="0">
                <a:latin typeface="Century Gothic" panose="020B0502020202020204" pitchFamily="34" charset="0"/>
              </a:rPr>
              <a:t>	</a:t>
            </a:r>
            <a:r>
              <a:rPr lang="sl-SI" dirty="0">
                <a:latin typeface="Century Gothic" panose="020B0502020202020204" pitchFamily="34" charset="0"/>
              </a:rPr>
              <a:t>izboljšati povezovanje in sodelovanje med gospodarstvom in </a:t>
            </a:r>
            <a:r>
              <a:rPr lang="sl-SI" dirty="0" smtClean="0">
                <a:latin typeface="Century Gothic" panose="020B0502020202020204" pitchFamily="34" charset="0"/>
              </a:rPr>
              <a:t>	znanostjo </a:t>
            </a:r>
            <a:r>
              <a:rPr lang="sl-SI" dirty="0">
                <a:latin typeface="Century Gothic" panose="020B0502020202020204" pitchFamily="34" charset="0"/>
              </a:rPr>
              <a:t>pri inovacijskih </a:t>
            </a:r>
            <a:r>
              <a:rPr lang="sl-SI" dirty="0" smtClean="0">
                <a:latin typeface="Century Gothic" panose="020B0502020202020204" pitchFamily="34" charset="0"/>
              </a:rPr>
              <a:t>prebojih</a:t>
            </a:r>
          </a:p>
          <a:p>
            <a:pPr lvl="0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Ustanovitev organa iz 5 </a:t>
            </a:r>
            <a:r>
              <a:rPr lang="sl-SI" dirty="0">
                <a:latin typeface="Century Gothic" panose="020B0502020202020204" pitchFamily="34" charset="0"/>
              </a:rPr>
              <a:t>najboljših raziskovalcev </a:t>
            </a:r>
            <a:r>
              <a:rPr lang="sl-SI" dirty="0" smtClean="0">
                <a:latin typeface="Century Gothic" panose="020B0502020202020204" pitchFamily="34" charset="0"/>
              </a:rPr>
              <a:t>Slovenije (vsebinsko </a:t>
            </a:r>
            <a:r>
              <a:rPr lang="sl-SI" dirty="0">
                <a:latin typeface="Century Gothic" panose="020B0502020202020204" pitchFamily="34" charset="0"/>
              </a:rPr>
              <a:t>usmerjajo večino raziskovalno razvojne  </a:t>
            </a:r>
            <a:r>
              <a:rPr lang="sl-SI" dirty="0" smtClean="0">
                <a:latin typeface="Century Gothic" panose="020B0502020202020204" pitchFamily="34" charset="0"/>
              </a:rPr>
              <a:t>dejavnosti</a:t>
            </a:r>
            <a:r>
              <a:rPr lang="sl-SI" dirty="0">
                <a:latin typeface="Century Gothic" panose="020B0502020202020204" pitchFamily="34" charset="0"/>
              </a:rPr>
              <a:t>)</a:t>
            </a:r>
            <a:r>
              <a:rPr lang="sl-SI" dirty="0" smtClean="0">
                <a:latin typeface="Century Gothic" panose="020B0502020202020204" pitchFamily="34" charset="0"/>
              </a:rPr>
              <a:t>;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Century Gothic" panose="020B0502020202020204" pitchFamily="34" charset="0"/>
              </a:rPr>
              <a:t>usmeritev </a:t>
            </a:r>
            <a:r>
              <a:rPr lang="sl-SI" dirty="0">
                <a:latin typeface="Century Gothic" panose="020B0502020202020204" pitchFamily="34" charset="0"/>
              </a:rPr>
              <a:t>v oblikovanje močnih </a:t>
            </a:r>
            <a:r>
              <a:rPr lang="sl-SI" dirty="0" err="1">
                <a:latin typeface="Century Gothic" panose="020B0502020202020204" pitchFamily="34" charset="0"/>
              </a:rPr>
              <a:t>multi</a:t>
            </a:r>
            <a:r>
              <a:rPr lang="sl-SI" dirty="0">
                <a:latin typeface="Century Gothic" panose="020B0502020202020204" pitchFamily="34" charset="0"/>
              </a:rPr>
              <a:t> in interdisciplinarnih </a:t>
            </a:r>
            <a:r>
              <a:rPr lang="sl-SI" dirty="0" smtClean="0">
                <a:latin typeface="Century Gothic" panose="020B0502020202020204" pitchFamily="34" charset="0"/>
              </a:rPr>
              <a:t>raziskovalno-razvojnih </a:t>
            </a:r>
            <a:r>
              <a:rPr lang="sl-SI" dirty="0">
                <a:latin typeface="Century Gothic" panose="020B0502020202020204" pitchFamily="34" charset="0"/>
              </a:rPr>
              <a:t>jeder (raziskovalcev in tehnologij</a:t>
            </a:r>
            <a:r>
              <a:rPr lang="sl-SI" dirty="0" smtClean="0">
                <a:latin typeface="Century Gothic" panose="020B0502020202020204" pitchFamily="34" charset="0"/>
              </a:rPr>
              <a:t>),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Century Gothic" panose="020B0502020202020204" pitchFamily="34" charset="0"/>
              </a:rPr>
              <a:t>združitev </a:t>
            </a:r>
            <a:r>
              <a:rPr lang="sl-SI" dirty="0">
                <a:latin typeface="Century Gothic" panose="020B0502020202020204" pitchFamily="34" charset="0"/>
              </a:rPr>
              <a:t>inštitutov </a:t>
            </a:r>
            <a:r>
              <a:rPr lang="sl-SI" dirty="0" smtClean="0">
                <a:latin typeface="Century Gothic" panose="020B0502020202020204" pitchFamily="34" charset="0"/>
              </a:rPr>
              <a:t>z univerzami </a:t>
            </a:r>
            <a:r>
              <a:rPr lang="sl-SI" dirty="0">
                <a:latin typeface="Century Gothic" panose="020B0502020202020204" pitchFamily="34" charset="0"/>
              </a:rPr>
              <a:t>v znanstveno-raziskovalnem delu.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Stimuliranje prenosa </a:t>
            </a:r>
            <a:r>
              <a:rPr lang="sl-SI" dirty="0">
                <a:solidFill>
                  <a:srgbClr val="0070C0"/>
                </a:solidFill>
                <a:latin typeface="Century Gothic" panose="020B0502020202020204" pitchFamily="34" charset="0"/>
              </a:rPr>
              <a:t>inovacij v gospodarstvo </a:t>
            </a:r>
            <a:r>
              <a:rPr lang="sl-SI" dirty="0">
                <a:latin typeface="Century Gothic" panose="020B0502020202020204" pitchFamily="34" charset="0"/>
              </a:rPr>
              <a:t>(npr. ustanovitev nacionalne agencije za prenos znanja </a:t>
            </a:r>
            <a:r>
              <a:rPr lang="sl-SI" dirty="0" smtClean="0">
                <a:latin typeface="Century Gothic" panose="020B0502020202020204" pitchFamily="34" charset="0"/>
              </a:rPr>
              <a:t>- “</a:t>
            </a:r>
            <a:r>
              <a:rPr lang="sl-SI" dirty="0" err="1">
                <a:latin typeface="Century Gothic" panose="020B0502020202020204" pitchFamily="34" charset="0"/>
              </a:rPr>
              <a:t>proof</a:t>
            </a: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err="1">
                <a:latin typeface="Century Gothic" panose="020B0502020202020204" pitchFamily="34" charset="0"/>
              </a:rPr>
              <a:t>of</a:t>
            </a: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err="1">
                <a:latin typeface="Century Gothic" panose="020B0502020202020204" pitchFamily="34" charset="0"/>
              </a:rPr>
              <a:t>concept</a:t>
            </a:r>
            <a:r>
              <a:rPr lang="sl-SI" dirty="0">
                <a:latin typeface="Century Gothic" panose="020B0502020202020204" pitchFamily="34" charset="0"/>
              </a:rPr>
              <a:t>” razvoja in </a:t>
            </a:r>
            <a:r>
              <a:rPr lang="sl-SI" dirty="0" smtClean="0">
                <a:latin typeface="Century Gothic" panose="020B0502020202020204" pitchFamily="34" charset="0"/>
              </a:rPr>
              <a:t>patentov).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" y="548680"/>
            <a:ext cx="9032528" cy="720080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„mehke“ dejavnike produktivnosti (država)</a:t>
            </a:r>
            <a:endParaRPr lang="en-SI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31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948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0555" y="1556792"/>
            <a:ext cx="8891055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2.6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Učinkovitost 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javne uprave in </a:t>
            </a:r>
            <a:r>
              <a:rPr lang="sl-SI" b="1" u="sng" dirty="0">
                <a:solidFill>
                  <a:srgbClr val="2D7DED"/>
                </a:solidFill>
                <a:latin typeface="Century Gothic" panose="020B0502020202020204" pitchFamily="34" charset="0"/>
              </a:rPr>
              <a:t>administrativne ovire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 </a:t>
            </a:r>
            <a:endParaRPr lang="sl-SI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Cilj: </a:t>
            </a:r>
            <a:r>
              <a:rPr lang="sl-SI" b="1" dirty="0" smtClean="0">
                <a:latin typeface="Century Gothic" panose="020B0502020202020204" pitchFamily="34" charset="0"/>
              </a:rPr>
              <a:t>	</a:t>
            </a:r>
            <a:r>
              <a:rPr lang="sl-SI" dirty="0">
                <a:latin typeface="Century Gothic" panose="020B0502020202020204" pitchFamily="34" charset="0"/>
              </a:rPr>
              <a:t>zmanjševanje stroškov administrativnih bremen in števila </a:t>
            </a:r>
            <a:r>
              <a:rPr lang="sl-SI" dirty="0" smtClean="0">
                <a:latin typeface="Century Gothic" panose="020B0502020202020204" pitchFamily="34" charset="0"/>
              </a:rPr>
              <a:t>	predpisov </a:t>
            </a:r>
            <a:r>
              <a:rPr lang="sl-SI" dirty="0">
                <a:latin typeface="Century Gothic" panose="020B0502020202020204" pitchFamily="34" charset="0"/>
              </a:rPr>
              <a:t>ter povečanje kakovosti</a:t>
            </a:r>
            <a:endParaRPr lang="sl-SI" dirty="0" smtClean="0">
              <a:latin typeface="Century Gothic" panose="020B0502020202020204" pitchFamily="34" charset="0"/>
            </a:endParaRPr>
          </a:p>
          <a:p>
            <a:pPr lvl="0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Uvesti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merjenje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stroškov administrativnih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bremen: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obvezno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ocenjevanje administrativnih stroškov vsakega novega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predpisa.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Sprejeti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letni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načrt za zmanjšanje stroškov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in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obsega predpisov;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Prenova postopkov: molk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organa pomeni strinjanje z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 rešitvijo;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P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repoved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zlorabe postopkovnih možnosti za podaljševanje uradne odločitve.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Sprememba </a:t>
            </a:r>
            <a:r>
              <a:rPr lang="sl-SI" dirty="0">
                <a:latin typeface="Century Gothic" panose="020B0502020202020204" pitchFamily="34" charset="0"/>
              </a:rPr>
              <a:t>sistema plač v javnem </a:t>
            </a:r>
            <a:r>
              <a:rPr lang="sl-SI" dirty="0" smtClean="0">
                <a:latin typeface="Century Gothic" panose="020B0502020202020204" pitchFamily="34" charset="0"/>
              </a:rPr>
              <a:t>sektorju (50</a:t>
            </a:r>
            <a:r>
              <a:rPr lang="sl-SI" dirty="0">
                <a:latin typeface="Century Gothic" panose="020B0502020202020204" pitchFamily="34" charset="0"/>
              </a:rPr>
              <a:t>% dodatka za uspešnost </a:t>
            </a:r>
            <a:r>
              <a:rPr lang="sl-SI" dirty="0" smtClean="0">
                <a:latin typeface="Century Gothic" panose="020B0502020202020204" pitchFamily="34" charset="0"/>
              </a:rPr>
              <a:t>se veže </a:t>
            </a:r>
            <a:r>
              <a:rPr lang="sl-SI" dirty="0">
                <a:latin typeface="Century Gothic" panose="020B0502020202020204" pitchFamily="34" charset="0"/>
              </a:rPr>
              <a:t>na zadovoljstvo </a:t>
            </a:r>
            <a:r>
              <a:rPr lang="sl-SI" dirty="0" smtClean="0">
                <a:latin typeface="Century Gothic" panose="020B0502020202020204" pitchFamily="34" charset="0"/>
              </a:rPr>
              <a:t>uporabnikov).</a:t>
            </a:r>
            <a:endParaRPr lang="sl-SI" dirty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Vzpostaviti </a:t>
            </a:r>
            <a:r>
              <a:rPr lang="sl-SI" dirty="0">
                <a:latin typeface="Century Gothic" panose="020B0502020202020204" pitchFamily="34" charset="0"/>
              </a:rPr>
              <a:t>enotne poslovne </a:t>
            </a:r>
            <a:r>
              <a:rPr lang="sl-SI" dirty="0" smtClean="0">
                <a:latin typeface="Century Gothic" panose="020B0502020202020204" pitchFamily="34" charset="0"/>
              </a:rPr>
              <a:t>točke, digitalizacija vseh postopkov.</a:t>
            </a: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" y="548680"/>
            <a:ext cx="9032528" cy="720080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„mehke“ dejavnike produktivnosti (država)</a:t>
            </a:r>
            <a:endParaRPr lang="en-SI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32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1043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8312" y="1700808"/>
            <a:ext cx="8208143" cy="4464496"/>
          </a:xfrm>
        </p:spPr>
        <p:txBody>
          <a:bodyPr/>
          <a:lstStyle/>
          <a:p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PODROČJA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MEHKIH« DEJAVNIKOV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(SKUPNE FAKTORSKE) PRODUKTIVNOSTI NA RAVNI PODJETIJ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	Izobraževanje in usposabljanje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zaposlenih*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	Razvoj novih tehnologij</a:t>
            </a:r>
          </a:p>
          <a:p>
            <a:pPr lvl="1">
              <a:spcBef>
                <a:spcPts val="1200"/>
              </a:spcBef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	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Korporativno upravljanje podjetij*</a:t>
            </a:r>
          </a:p>
          <a:p>
            <a:pPr lvl="1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36104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P</a:t>
            </a:r>
            <a:r>
              <a:rPr lang="en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odročj</a:t>
            </a:r>
            <a:r>
              <a:rPr lang="sl-SI" b="1" dirty="0">
                <a:solidFill>
                  <a:srgbClr val="CC0000"/>
                </a:solidFill>
                <a:latin typeface="Century Gothic" panose="020B0502020202020204" pitchFamily="34" charset="0"/>
              </a:rPr>
              <a:t>a velikega </a:t>
            </a:r>
            <a:r>
              <a:rPr lang="sl-SI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zaostajanja - 3</a:t>
            </a:r>
            <a:endParaRPr lang="en-SI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33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333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945" y="1412776"/>
            <a:ext cx="8891055" cy="4823866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3.1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sl-SI" b="1" u="sng" dirty="0">
                <a:solidFill>
                  <a:srgbClr val="2D7DED"/>
                </a:solidFill>
                <a:latin typeface="Century Gothic" panose="020B0502020202020204" pitchFamily="34" charset="0"/>
              </a:rPr>
              <a:t>Izobraževanje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 in usposabljanje </a:t>
            </a:r>
            <a:r>
              <a:rPr lang="sl-SI" b="1" u="sng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zaposlenih</a:t>
            </a:r>
          </a:p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Cilj: </a:t>
            </a:r>
            <a:r>
              <a:rPr lang="sl-SI" b="1" dirty="0" smtClean="0">
                <a:latin typeface="Century Gothic" panose="020B0502020202020204" pitchFamily="34" charset="0"/>
              </a:rPr>
              <a:t>	</a:t>
            </a:r>
            <a:r>
              <a:rPr lang="sl-SI" dirty="0">
                <a:latin typeface="Century Gothic" panose="020B0502020202020204" pitchFamily="34" charset="0"/>
              </a:rPr>
              <a:t>okrepiti </a:t>
            </a:r>
            <a:r>
              <a:rPr lang="sl-SI" dirty="0" smtClean="0">
                <a:latin typeface="Century Gothic" panose="020B0502020202020204" pitchFamily="34" charset="0"/>
              </a:rPr>
              <a:t>vseživljenjsko </a:t>
            </a:r>
            <a:r>
              <a:rPr lang="sl-SI" dirty="0">
                <a:latin typeface="Century Gothic" panose="020B0502020202020204" pitchFamily="34" charset="0"/>
              </a:rPr>
              <a:t>izobraževanja in </a:t>
            </a:r>
            <a:r>
              <a:rPr lang="sl-SI" dirty="0" smtClean="0">
                <a:latin typeface="Century Gothic" panose="020B0502020202020204" pitchFamily="34" charset="0"/>
              </a:rPr>
              <a:t>usposabljanja, 	kreativnosti </a:t>
            </a:r>
            <a:r>
              <a:rPr lang="sl-SI" dirty="0">
                <a:latin typeface="Century Gothic" panose="020B0502020202020204" pitchFamily="34" charset="0"/>
              </a:rPr>
              <a:t>in inovativnosti, razvoja talentov zaposlenih in </a:t>
            </a:r>
            <a:r>
              <a:rPr lang="sl-SI" dirty="0" smtClean="0">
                <a:latin typeface="Century Gothic" panose="020B0502020202020204" pitchFamily="34" charset="0"/>
              </a:rPr>
              <a:t>s	istem </a:t>
            </a:r>
            <a:r>
              <a:rPr lang="sl-SI" dirty="0">
                <a:latin typeface="Century Gothic" panose="020B0502020202020204" pitchFamily="34" charset="0"/>
              </a:rPr>
              <a:t>spodbud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lvl="0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Zaveza delodajalcev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za vlaganje v izobraževanje in usposabljanje v vnaprej določeni vrednosti in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oblikovanje sistema spodbud (višja plača, ECTS).</a:t>
            </a:r>
            <a:endParaRPr lang="sl-SI" dirty="0">
              <a:solidFill>
                <a:srgbClr val="2D7DED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Interdisciplinarno povezovanje </a:t>
            </a:r>
            <a:r>
              <a:rPr lang="sl-SI" dirty="0">
                <a:latin typeface="Century Gothic" panose="020B0502020202020204" pitchFamily="34" charset="0"/>
              </a:rPr>
              <a:t>različnih podjetij in institucij, zavodov ter javnega sektorja pri </a:t>
            </a:r>
            <a:r>
              <a:rPr lang="sl-SI" dirty="0" smtClean="0">
                <a:latin typeface="Century Gothic" panose="020B0502020202020204" pitchFamily="34" charset="0"/>
              </a:rPr>
              <a:t>VSŽ izobraževanju. </a:t>
            </a:r>
            <a:r>
              <a:rPr lang="sl-SI" dirty="0">
                <a:latin typeface="Century Gothic" panose="020B0502020202020204" pitchFamily="34" charset="0"/>
              </a:rPr>
              <a:t>(</a:t>
            </a:r>
            <a:r>
              <a:rPr lang="sl-SI" dirty="0" smtClean="0">
                <a:latin typeface="Century Gothic" panose="020B0502020202020204" pitchFamily="34" charset="0"/>
              </a:rPr>
              <a:t>Danfoss-Talent </a:t>
            </a:r>
            <a:r>
              <a:rPr lang="sl-SI" dirty="0" err="1">
                <a:latin typeface="Century Gothic" panose="020B0502020202020204" pitchFamily="34" charset="0"/>
              </a:rPr>
              <a:t>Coud</a:t>
            </a:r>
            <a:r>
              <a:rPr lang="sl-SI" dirty="0">
                <a:latin typeface="Century Gothic" panose="020B0502020202020204" pitchFamily="34" charset="0"/>
              </a:rPr>
              <a:t>, </a:t>
            </a:r>
            <a:r>
              <a:rPr lang="sl-SI" dirty="0" err="1" smtClean="0">
                <a:latin typeface="Century Gothic" panose="020B0502020202020204" pitchFamily="34" charset="0"/>
              </a:rPr>
              <a:t>Amcham</a:t>
            </a:r>
            <a:r>
              <a:rPr lang="sl-SI" dirty="0" smtClean="0">
                <a:latin typeface="Century Gothic" panose="020B0502020202020204" pitchFamily="34" charset="0"/>
              </a:rPr>
              <a:t> Partnerstvo </a:t>
            </a:r>
            <a:r>
              <a:rPr lang="sl-SI" dirty="0">
                <a:latin typeface="Century Gothic" panose="020B0502020202020204" pitchFamily="34" charset="0"/>
              </a:rPr>
              <a:t>za </a:t>
            </a:r>
            <a:r>
              <a:rPr lang="sl-SI" dirty="0" smtClean="0">
                <a:latin typeface="Century Gothic" panose="020B0502020202020204" pitchFamily="34" charset="0"/>
              </a:rPr>
              <a:t>spremembe, </a:t>
            </a:r>
            <a:r>
              <a:rPr lang="sl-SI" dirty="0" err="1" smtClean="0">
                <a:latin typeface="Century Gothic" panose="020B0502020202020204" pitchFamily="34" charset="0"/>
              </a:rPr>
              <a:t>itd</a:t>
            </a:r>
            <a:r>
              <a:rPr lang="sl-SI" dirty="0" smtClean="0">
                <a:latin typeface="Century Gothic" panose="020B0502020202020204" pitchFamily="34" charset="0"/>
              </a:rPr>
              <a:t>)</a:t>
            </a:r>
            <a:endParaRPr lang="sl-SI" dirty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Bistveno izboljšanje </a:t>
            </a:r>
            <a:r>
              <a:rPr lang="sl-SI" dirty="0">
                <a:solidFill>
                  <a:srgbClr val="00B050"/>
                </a:solidFill>
                <a:latin typeface="Century Gothic" panose="020B0502020202020204" pitchFamily="34" charset="0"/>
              </a:rPr>
              <a:t>kakovosti managementa </a:t>
            </a:r>
            <a:r>
              <a:rPr lang="sl-SI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 stalnim </a:t>
            </a:r>
            <a:r>
              <a:rPr lang="sl-SI" dirty="0">
                <a:solidFill>
                  <a:srgbClr val="00B050"/>
                </a:solidFill>
                <a:latin typeface="Century Gothic" panose="020B0502020202020204" pitchFamily="34" charset="0"/>
              </a:rPr>
              <a:t>usposabljanjem in </a:t>
            </a:r>
            <a:r>
              <a:rPr lang="sl-SI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izobraževanjem. </a:t>
            </a:r>
            <a:endParaRPr lang="sl-SI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" y="548680"/>
            <a:ext cx="9032528" cy="720080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„mehke“ dejavnike produktivnosti (podjetja)</a:t>
            </a:r>
            <a:endParaRPr lang="en-SI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34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786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93D46-1B98-884A-BFFC-49255D65D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44" y="1340768"/>
            <a:ext cx="8891055" cy="4967882"/>
          </a:xfrm>
        </p:spPr>
        <p:txBody>
          <a:bodyPr/>
          <a:lstStyle/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3.3</a:t>
            </a:r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sl-SI" b="1" u="sng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Upravljanje podjetij</a:t>
            </a:r>
          </a:p>
          <a:p>
            <a:pPr lvl="0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Cilj: </a:t>
            </a:r>
            <a:r>
              <a:rPr lang="sl-SI" b="1" dirty="0" smtClean="0">
                <a:latin typeface="Century Gothic" panose="020B0502020202020204" pitchFamily="34" charset="0"/>
              </a:rPr>
              <a:t>	</a:t>
            </a:r>
            <a:r>
              <a:rPr lang="sl-SI" dirty="0">
                <a:latin typeface="Century Gothic" panose="020B0502020202020204" pitchFamily="34" charset="0"/>
              </a:rPr>
              <a:t>skleniti </a:t>
            </a:r>
            <a:r>
              <a:rPr lang="sl-SI" dirty="0" smtClean="0">
                <a:latin typeface="Century Gothic" panose="020B0502020202020204" pitchFamily="34" charset="0"/>
              </a:rPr>
              <a:t>»družbeno pogodbo« </a:t>
            </a:r>
            <a:r>
              <a:rPr lang="sl-SI" dirty="0">
                <a:latin typeface="Century Gothic" panose="020B0502020202020204" pitchFamily="34" charset="0"/>
              </a:rPr>
              <a:t>na ravni </a:t>
            </a:r>
            <a:r>
              <a:rPr lang="sl-SI" dirty="0" smtClean="0">
                <a:latin typeface="Century Gothic" panose="020B0502020202020204" pitchFamily="34" charset="0"/>
              </a:rPr>
              <a:t>podjetij </a:t>
            </a:r>
            <a:r>
              <a:rPr lang="sl-SI" dirty="0">
                <a:latin typeface="Century Gothic" panose="020B0502020202020204" pitchFamily="34" charset="0"/>
              </a:rPr>
              <a:t>med vsemi </a:t>
            </a:r>
            <a:r>
              <a:rPr lang="sl-SI" dirty="0" smtClean="0">
                <a:latin typeface="Century Gothic" panose="020B0502020202020204" pitchFamily="34" charset="0"/>
              </a:rPr>
              <a:t>	deležniki </a:t>
            </a:r>
            <a:r>
              <a:rPr lang="sl-SI" dirty="0">
                <a:latin typeface="Century Gothic" panose="020B0502020202020204" pitchFamily="34" charset="0"/>
              </a:rPr>
              <a:t>v podjetjih </a:t>
            </a:r>
            <a:endParaRPr lang="sl-SI" b="1" dirty="0">
              <a:latin typeface="Century Gothic" panose="020B0502020202020204" pitchFamily="34" charset="0"/>
            </a:endParaRPr>
          </a:p>
          <a:p>
            <a:pPr lvl="0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Ukrepi in usmeritve: </a:t>
            </a:r>
            <a:endParaRPr lang="en-SI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Ustvarjanje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vrednosti postaviti v ospredje podjetniških praks in upravljavskih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procesov: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novi poslovni modeli (zboljšana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pozicijo podjetij v verigah </a:t>
            </a: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vrednosti),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soupravljanje zaposlenih,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2D7DED"/>
                </a:solidFill>
                <a:latin typeface="Century Gothic" panose="020B0502020202020204" pitchFamily="34" charset="0"/>
              </a:rPr>
              <a:t>višji standardi </a:t>
            </a:r>
            <a:r>
              <a:rPr lang="sl-SI" dirty="0">
                <a:solidFill>
                  <a:srgbClr val="2D7DED"/>
                </a:solidFill>
                <a:latin typeface="Century Gothic" panose="020B0502020202020204" pitchFamily="34" charset="0"/>
              </a:rPr>
              <a:t>upravljanja s poudarkom na etiki, skladnosti poslovanja, integriteti, družbeni odgovornosti</a:t>
            </a:r>
            <a:r>
              <a:rPr lang="sl-SI" dirty="0">
                <a:latin typeface="Century Gothic" panose="020B0502020202020204" pitchFamily="34" charset="0"/>
              </a:rPr>
              <a:t>. 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dirty="0" smtClean="0">
                <a:latin typeface="Century Gothic" panose="020B0502020202020204" pitchFamily="34" charset="0"/>
              </a:rPr>
              <a:t>Uvedba </a:t>
            </a:r>
            <a:r>
              <a:rPr lang="sl-SI" dirty="0">
                <a:latin typeface="Century Gothic" panose="020B0502020202020204" pitchFamily="34" charset="0"/>
              </a:rPr>
              <a:t>»trajnostnega vodenja« oziroma »prosvetljenega« </a:t>
            </a:r>
            <a:r>
              <a:rPr lang="sl-SI" dirty="0" smtClean="0">
                <a:latin typeface="Century Gothic" panose="020B0502020202020204" pitchFamily="34" charset="0"/>
              </a:rPr>
              <a:t>managementa;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dirty="0">
                <a:latin typeface="Century Gothic" panose="020B0502020202020204" pitchFamily="34" charset="0"/>
              </a:rPr>
              <a:t>P</a:t>
            </a:r>
            <a:r>
              <a:rPr lang="sl-SI" dirty="0" smtClean="0">
                <a:latin typeface="Century Gothic" panose="020B0502020202020204" pitchFamily="34" charset="0"/>
              </a:rPr>
              <a:t>ovečevanje </a:t>
            </a:r>
            <a:r>
              <a:rPr lang="sl-SI" dirty="0">
                <a:latin typeface="Century Gothic" panose="020B0502020202020204" pitchFamily="34" charset="0"/>
              </a:rPr>
              <a:t>raznolikosti v podjetjih ( povečanje deleža žensk in tujcev (prenos znanja) na vodilnih pozicijah za 10 odstotnih točk).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A62864E-043B-0942-A4F6-C7D2933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" y="548680"/>
            <a:ext cx="9032528" cy="720080"/>
          </a:xfrm>
        </p:spPr>
        <p:txBody>
          <a:bodyPr/>
          <a:lstStyle/>
          <a:p>
            <a:pPr algn="ctr"/>
            <a:r>
              <a:rPr lang="sl-SI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Vlaganja v „mehke“ dejavnike produktivnosti (podjetja)</a:t>
            </a:r>
            <a:endParaRPr lang="en-SI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36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5439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8312" y="1268760"/>
            <a:ext cx="8208143" cy="4896544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Visoka fleksibilnost AN omogoča, ne pa tudi zagotavlja, njegovo visoko realizacijo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uspeh AN potreben tudi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čvrst </a:t>
            </a: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družbeni </a:t>
            </a:r>
            <a:r>
              <a:rPr lang="sl-SI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dogovor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vsaka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družbena skupina prevzame polno odgovornost za svoj del in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celoto,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prvi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vlada, delodajalci, delojemalci, </a:t>
            </a: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nadaljevalnih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 še npr. civilna družba, raziskovalna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skupnost.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Akademska sfera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vlogo strokovnega in </a:t>
            </a:r>
            <a:r>
              <a:rPr lang="sl-SI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neinteresnega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»arbitra«.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sl-SI" sz="18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je načrt </a:t>
            </a:r>
            <a:r>
              <a:rPr lang="sl-SI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preambiciozen</a:t>
            </a: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Boljše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 pripravljavci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poznamo.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odraža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tudi bogate izkušnje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sodelujočih z izvedljivostjo.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Česar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mogoče narediti, ni predmet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AN. </a:t>
            </a:r>
            <a:endParaRPr lang="sl-SI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sl-SI" b="1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Potreba po družbenem dogovoru in vloga akademske sfere</a:t>
            </a:r>
            <a:endParaRPr lang="sl-SI" dirty="0">
              <a:solidFill>
                <a:srgbClr val="CC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37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789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8312" y="1052736"/>
            <a:ext cx="8208143" cy="5112568"/>
          </a:xfrm>
        </p:spPr>
        <p:txBody>
          <a:bodyPr/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Prednostno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usmeritev v </a:t>
            </a:r>
            <a:r>
              <a:rPr lang="sl-SI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čim višji </a:t>
            </a:r>
            <a:r>
              <a:rPr lang="sl-SI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BDP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maksimiranjem deleža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delovno aktivnega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prebivalstva,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maksimiranjem rasti produktivnosti in 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omejevalnimi ukrepi za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pokritje preostalega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primanjkljaja </a:t>
            </a:r>
            <a:endParaRPr lang="sl-SI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1, 3)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Obstajajo v Pogledih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prikazane znatne možnosti, s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konkretnimi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rešitvami in izračuni, za: 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povečanja </a:t>
            </a: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deleža delovno aktivnega </a:t>
            </a:r>
            <a:r>
              <a:rPr lang="sl-SI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prebivalstva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možne </a:t>
            </a:r>
            <a:r>
              <a:rPr lang="sl-SI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posamezne ali kombinirane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omejevalne ukrepe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endParaRPr lang="sl-SI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sl-SI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2) Hkrati </a:t>
            </a:r>
            <a:r>
              <a:rPr lang="sl-SI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roduktivnost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zaposlenega) v Sloveniji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močno zaostaja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letu 2019 je bila le </a:t>
            </a: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81,2% povprečja EU (raven 2004/05)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Avstrija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imela za </a:t>
            </a: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43,5% večjo produktivnost.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Pogledih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 izkustveno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opredelili možne vzroke.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792088"/>
          </a:xfrm>
        </p:spPr>
        <p:txBody>
          <a:bodyPr/>
          <a:lstStyle/>
          <a:p>
            <a:r>
              <a:rPr lang="sl-SI" b="1" dirty="0">
                <a:solidFill>
                  <a:srgbClr val="CC0000"/>
                </a:solidFill>
              </a:rPr>
              <a:t>N</a:t>
            </a:r>
            <a:r>
              <a:rPr lang="sl-SI" b="1" dirty="0" smtClean="0">
                <a:solidFill>
                  <a:srgbClr val="CC0000"/>
                </a:solidFill>
              </a:rPr>
              <a:t>asprotna usmeritev Observatorija</a:t>
            </a:r>
            <a:endParaRPr lang="sl-SI" b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3651" y="64533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/>
              <a:t>4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805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 smtClean="0">
                <a:solidFill>
                  <a:srgbClr val="C00000"/>
                </a:solidFill>
              </a:rPr>
              <a:t>Dodatki</a:t>
            </a:r>
            <a:endParaRPr lang="sl-SI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Usmeritev dela glede na rezultate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947992" cy="5184576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DOSEČI RAZVOJNI DOGOVOR </a:t>
            </a:r>
            <a:endParaRPr lang="sl-SI" b="1" dirty="0">
              <a:solidFill>
                <a:srgbClr val="FF0000"/>
              </a:solidFill>
            </a:endParaRPr>
          </a:p>
          <a:p>
            <a:r>
              <a:rPr lang="sl-SI" sz="1400" dirty="0" smtClean="0"/>
              <a:t>kjer </a:t>
            </a:r>
            <a:r>
              <a:rPr lang="sl-SI" sz="1400" dirty="0"/>
              <a:t>se vsaka stran zaveže za izvedbo določenih merljivih ukrepov v določenem času in je nagrajena glede na povečanje (oz. zmanjšanje potrebnega povečanja) </a:t>
            </a:r>
            <a:r>
              <a:rPr lang="sl-SI" sz="1400" b="1" u="sng" dirty="0" smtClean="0"/>
              <a:t>produktivnost</a:t>
            </a:r>
            <a:r>
              <a:rPr lang="sl-SI" sz="1400" dirty="0" smtClean="0"/>
              <a:t>i. V prvi fazi: delodajalci, delojemalci, država. Nekatere ilustrativne zaveze (omejeno na tri) za rast produktivnosti v nadaljevanju. </a:t>
            </a:r>
            <a:r>
              <a:rPr lang="sl-SI" sz="1400" u="sng" dirty="0" smtClean="0">
                <a:solidFill>
                  <a:srgbClr val="FF0000"/>
                </a:solidFill>
              </a:rPr>
              <a:t>VSI ZA V BESEDAH </a:t>
            </a:r>
            <a:r>
              <a:rPr lang="en-SI" sz="1400" u="sng" dirty="0" smtClean="0">
                <a:solidFill>
                  <a:srgbClr val="FF0000"/>
                </a:solidFill>
              </a:rPr>
              <a:t>–</a:t>
            </a:r>
            <a:r>
              <a:rPr lang="sl-SI" sz="1400" u="sng" dirty="0" smtClean="0">
                <a:solidFill>
                  <a:srgbClr val="FF0000"/>
                </a:solidFill>
              </a:rPr>
              <a:t> ZGODILO NIČ!</a:t>
            </a:r>
            <a:r>
              <a:rPr lang="sl-SI" sz="1400" u="sng" dirty="0" smtClean="0"/>
              <a:t> </a:t>
            </a:r>
            <a:endParaRPr lang="sl-SI" sz="1400" u="sng" dirty="0"/>
          </a:p>
          <a:p>
            <a:r>
              <a:rPr lang="sl-SI" b="1" u="sng" dirty="0" smtClean="0"/>
              <a:t>Delodajalci</a:t>
            </a:r>
            <a:r>
              <a:rPr lang="sl-SI" u="sng" dirty="0" smtClean="0"/>
              <a:t>:</a:t>
            </a:r>
            <a:endParaRPr lang="sl-SI" sz="1600" u="sng" dirty="0" smtClean="0"/>
          </a:p>
          <a:p>
            <a:pPr marL="1714500" lvl="3" indent="-457200">
              <a:spcBef>
                <a:spcPts val="0"/>
              </a:spcBef>
              <a:buAutoNum type="arabicPeriod"/>
            </a:pPr>
            <a:r>
              <a:rPr lang="sl-SI" dirty="0"/>
              <a:t>I</a:t>
            </a:r>
            <a:r>
              <a:rPr lang="sl-SI" dirty="0" smtClean="0"/>
              <a:t>zboljševanjem vitkosti organizacije, </a:t>
            </a:r>
          </a:p>
          <a:p>
            <a:pPr marL="1714500" lvl="3" indent="-457200">
              <a:buAutoNum type="arabicPeriod"/>
            </a:pPr>
            <a:r>
              <a:rPr lang="sl-SI" dirty="0"/>
              <a:t>K</a:t>
            </a:r>
            <a:r>
              <a:rPr lang="sl-SI" dirty="0" smtClean="0"/>
              <a:t>apitalskimi vlaganji, </a:t>
            </a:r>
          </a:p>
          <a:p>
            <a:pPr marL="1714500" lvl="3" indent="-457200">
              <a:buAutoNum type="arabicPeriod"/>
            </a:pPr>
            <a:r>
              <a:rPr lang="sl-SI" dirty="0"/>
              <a:t>V</a:t>
            </a:r>
            <a:r>
              <a:rPr lang="sl-SI" dirty="0" smtClean="0"/>
              <a:t>laganji v podjetju specifično znanje in izobraževanje</a:t>
            </a:r>
          </a:p>
          <a:p>
            <a:r>
              <a:rPr lang="sl-SI" b="1" dirty="0" smtClean="0"/>
              <a:t>Delojemalci</a:t>
            </a:r>
            <a:r>
              <a:rPr lang="sl-SI" dirty="0" smtClean="0"/>
              <a:t>: </a:t>
            </a:r>
          </a:p>
          <a:p>
            <a:pPr marL="1714500" lvl="3" indent="-457200">
              <a:spcBef>
                <a:spcPts val="0"/>
              </a:spcBef>
              <a:buAutoNum type="arabicPeriod"/>
            </a:pPr>
            <a:r>
              <a:rPr lang="sl-SI" dirty="0"/>
              <a:t>N</a:t>
            </a:r>
            <a:r>
              <a:rPr lang="sl-SI" dirty="0" smtClean="0"/>
              <a:t>a produktivnost vezan plačani sistem </a:t>
            </a:r>
          </a:p>
          <a:p>
            <a:pPr marL="1714500" lvl="3" indent="-457200">
              <a:buAutoNum type="arabicPeriod"/>
            </a:pPr>
            <a:r>
              <a:rPr lang="sl-SI" dirty="0"/>
              <a:t>T</a:t>
            </a:r>
            <a:r>
              <a:rPr lang="sl-SI" dirty="0" smtClean="0"/>
              <a:t>rga dela z varno prožnostjo in delo se splača</a:t>
            </a:r>
          </a:p>
          <a:p>
            <a:pPr marL="1714500" lvl="3" indent="-457200">
              <a:buAutoNum type="arabicPeriod"/>
            </a:pPr>
            <a:r>
              <a:rPr lang="sl-SI" dirty="0" err="1"/>
              <a:t>V</a:t>
            </a:r>
            <a:r>
              <a:rPr lang="sl-SI" dirty="0" err="1" smtClean="0"/>
              <a:t>seživljensko</a:t>
            </a:r>
            <a:r>
              <a:rPr lang="sl-SI" dirty="0" smtClean="0"/>
              <a:t> izobraževanje (tudi za prekvalifikacijo)</a:t>
            </a:r>
          </a:p>
          <a:p>
            <a:pPr marL="0" indent="0"/>
            <a:r>
              <a:rPr lang="sl-SI" b="1" dirty="0" smtClean="0"/>
              <a:t>Država: </a:t>
            </a:r>
            <a:r>
              <a:rPr lang="sl-SI" sz="1600" dirty="0" smtClean="0"/>
              <a:t>poleg ukrepov večanja delovne aktivnosti in ostalih navedenih predvsem:</a:t>
            </a:r>
          </a:p>
          <a:p>
            <a:pPr marL="1714500" lvl="3" indent="-457200">
              <a:spcBef>
                <a:spcPts val="0"/>
              </a:spcBef>
              <a:buAutoNum type="arabicPeriod"/>
            </a:pPr>
            <a:r>
              <a:rPr lang="sl-SI" sz="1400" dirty="0" smtClean="0"/>
              <a:t>Hitro izboljševanje zdravja prebivalstva</a:t>
            </a:r>
          </a:p>
          <a:p>
            <a:pPr marL="1714500" lvl="3" indent="-457200">
              <a:buAutoNum type="arabicPeriod"/>
            </a:pPr>
            <a:r>
              <a:rPr lang="sl-SI" dirty="0" smtClean="0"/>
              <a:t>Celovito in pospešeno </a:t>
            </a:r>
            <a:r>
              <a:rPr lang="sl-SI" sz="1400" dirty="0" smtClean="0"/>
              <a:t>odpravljanje administrativnih bremen</a:t>
            </a:r>
          </a:p>
          <a:p>
            <a:pPr marL="1714500" lvl="3" indent="-457200">
              <a:buAutoNum type="arabicPeriod"/>
            </a:pPr>
            <a:r>
              <a:rPr lang="sl-SI" sz="1400" dirty="0" smtClean="0"/>
              <a:t>Pospešeno izboljševanje upravljanja podjetij v držani lasti in vladavine prava.</a:t>
            </a:r>
          </a:p>
          <a:p>
            <a:pPr marL="0" indent="0">
              <a:spcBef>
                <a:spcPts val="1200"/>
              </a:spcBef>
            </a:pPr>
            <a:r>
              <a:rPr lang="sl-SI" dirty="0" smtClean="0"/>
              <a:t>Izbor najučinkovitejših zavez in razširitev na druge družbene skupine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5D68C-1603-41FD-ACF1-0B0EFBF822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2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ANNEX: Kdo dobi in kdo izgubi?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731968" cy="490763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sl-SI" dirty="0"/>
              <a:t>Z </a:t>
            </a:r>
            <a:r>
              <a:rPr lang="sl-SI" b="1" dirty="0"/>
              <a:t>večanjem produktivnosti dela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l-SI" dirty="0"/>
              <a:t>delovno aktivna populacija in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l-SI" dirty="0"/>
              <a:t>populacija upokojencev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l-SI" u="sng" dirty="0"/>
              <a:t>pridobivata</a:t>
            </a:r>
            <a:r>
              <a:rPr lang="sl-SI" dirty="0"/>
              <a:t> z višjo absolutno ravnijo plač in pokojnin ob pokrivanju dodatnih stroškov staranja prebivalstva.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Z </a:t>
            </a:r>
            <a:r>
              <a:rPr lang="sl-SI" b="1" dirty="0" smtClean="0"/>
              <a:t>večanjem delovno aktivnega prebivalstva</a:t>
            </a:r>
            <a:r>
              <a:rPr lang="sl-SI" dirty="0" smtClean="0"/>
              <a:t> 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 smtClean="0"/>
              <a:t>delovno aktivna populacija in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dirty="0"/>
              <a:t>p</a:t>
            </a:r>
            <a:r>
              <a:rPr lang="sl-SI" dirty="0" smtClean="0"/>
              <a:t>opulacija upokojencev delno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l-SI" u="sng" dirty="0"/>
              <a:t>r</a:t>
            </a:r>
            <a:r>
              <a:rPr lang="sl-SI" u="sng" dirty="0" smtClean="0"/>
              <a:t>azbremenjujeta</a:t>
            </a:r>
            <a:r>
              <a:rPr lang="sl-SI" dirty="0" smtClean="0"/>
              <a:t> dodatnega bremena staranje prebivalstva.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sl-SI" dirty="0" smtClean="0"/>
              <a:t>S </a:t>
            </a:r>
            <a:r>
              <a:rPr lang="sl-SI" b="1" dirty="0" smtClean="0"/>
              <a:t>spreminjanjem pokojninskega sistema </a:t>
            </a:r>
            <a:r>
              <a:rPr lang="sl-SI" dirty="0" smtClean="0"/>
              <a:t>(zmanjševanjem pravic upokojencev) se,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l-SI" u="sng" dirty="0"/>
              <a:t>zmanjšuje vpliv</a:t>
            </a:r>
            <a:r>
              <a:rPr lang="sl-SI" dirty="0"/>
              <a:t> staranja prebivalstva na standard </a:t>
            </a:r>
            <a:r>
              <a:rPr lang="sl-SI" dirty="0" smtClean="0"/>
              <a:t>mlajših,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sl-SI" u="sng" dirty="0" smtClean="0"/>
              <a:t>povečuje </a:t>
            </a:r>
            <a:r>
              <a:rPr lang="sl-SI" u="sng" dirty="0"/>
              <a:t>vpliv</a:t>
            </a:r>
            <a:r>
              <a:rPr lang="sl-SI" dirty="0"/>
              <a:t> staranja prebivalstva na standard </a:t>
            </a:r>
            <a:r>
              <a:rPr lang="sl-SI" dirty="0" smtClean="0"/>
              <a:t>upokojencev.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5D68C-1603-41FD-ACF1-0B0EFBF822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52400"/>
            <a:ext cx="7596336" cy="1081088"/>
          </a:xfrm>
        </p:spPr>
        <p:txBody>
          <a:bodyPr/>
          <a:lstStyle/>
          <a:p>
            <a:r>
              <a:rPr lang="sl-SI" dirty="0" smtClean="0"/>
              <a:t>Zapiranje „okna“ priložnosti s </a:t>
            </a:r>
            <a:r>
              <a:rPr lang="sl-SI" dirty="0" err="1" smtClean="0"/>
              <a:t>t.i</a:t>
            </a:r>
            <a:r>
              <a:rPr lang="sl-SI" dirty="0" smtClean="0"/>
              <a:t>. „lepotnim“ tekmovanjem političnih strank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33488"/>
            <a:ext cx="7315200" cy="50149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Zvišanje minimalne plače</a:t>
            </a:r>
          </a:p>
          <a:p>
            <a:pPr marL="457200" indent="-457200">
              <a:buAutoNum type="arabicPeriod"/>
            </a:pPr>
            <a:r>
              <a:rPr lang="sl-SI" dirty="0" smtClean="0"/>
              <a:t>Zvišanje plač v javnem sektorju</a:t>
            </a:r>
          </a:p>
          <a:p>
            <a:pPr marL="457200" indent="-457200">
              <a:buAutoNum type="arabicPeriod"/>
            </a:pPr>
            <a:r>
              <a:rPr lang="sl-SI" dirty="0" smtClean="0"/>
              <a:t>Zvišanje najnižje urne postavke za študentsko delo</a:t>
            </a:r>
          </a:p>
          <a:p>
            <a:pPr marL="457200" indent="-457200">
              <a:buAutoNum type="arabicPeriod"/>
            </a:pPr>
            <a:r>
              <a:rPr lang="sl-SI" dirty="0" smtClean="0"/>
              <a:t>Zvišanje povprečnine za občine</a:t>
            </a:r>
          </a:p>
          <a:p>
            <a:pPr marL="457200" indent="-457200">
              <a:buAutoNum type="arabicPeriod"/>
            </a:pPr>
            <a:r>
              <a:rPr lang="sl-SI" dirty="0" smtClean="0"/>
              <a:t>Zvišanje nadomestila za brezposelnost</a:t>
            </a:r>
          </a:p>
          <a:p>
            <a:pPr marL="457200" indent="-457200">
              <a:buAutoNum type="arabicPeriod"/>
            </a:pPr>
            <a:r>
              <a:rPr lang="sl-SI" dirty="0" smtClean="0"/>
              <a:t>Ohranitev dodatka za delovno aktivnost</a:t>
            </a:r>
          </a:p>
          <a:p>
            <a:pPr marL="457200" indent="-457200">
              <a:buAutoNum type="arabicPeriod"/>
            </a:pPr>
            <a:r>
              <a:rPr lang="sl-SI" dirty="0" smtClean="0"/>
              <a:t>Zvišanje družinskih prejemkov</a:t>
            </a:r>
          </a:p>
          <a:p>
            <a:pPr marL="457200" indent="-457200">
              <a:buAutoNum type="arabicPeriod"/>
            </a:pPr>
            <a:r>
              <a:rPr lang="sl-SI" dirty="0" smtClean="0"/>
              <a:t>Zvišanje pokojnin z izrednimi uskladitvami</a:t>
            </a:r>
          </a:p>
          <a:p>
            <a:pPr marL="457200" indent="-457200">
              <a:buAutoNum type="arabicPeriod"/>
            </a:pPr>
            <a:r>
              <a:rPr lang="sl-SI" dirty="0" smtClean="0"/>
              <a:t>Zvišanje </a:t>
            </a:r>
            <a:r>
              <a:rPr lang="sl-SI" dirty="0" err="1" smtClean="0"/>
              <a:t>odmernih</a:t>
            </a:r>
            <a:r>
              <a:rPr lang="sl-SI" dirty="0" smtClean="0"/>
              <a:t> odstotkov za pokojnine</a:t>
            </a:r>
          </a:p>
          <a:p>
            <a:pPr marL="457200" indent="-457200">
              <a:buAutoNum type="arabicPeriod"/>
            </a:pPr>
            <a:r>
              <a:rPr lang="sl-SI" dirty="0" smtClean="0"/>
              <a:t>Uvedena denarna kazen za preveč dela upokojencev</a:t>
            </a:r>
          </a:p>
          <a:p>
            <a:pPr marL="457200" indent="-457200">
              <a:buAutoNum type="arabicPeriod"/>
            </a:pPr>
            <a:r>
              <a:rPr lang="sl-SI" dirty="0" smtClean="0"/>
              <a:t>Uvedba „kulturnega evra“</a:t>
            </a:r>
          </a:p>
          <a:p>
            <a:pPr marL="457200" indent="-457200">
              <a:buAutoNum type="arabicPeriod"/>
            </a:pPr>
            <a:r>
              <a:rPr lang="sl-SI" dirty="0" smtClean="0"/>
              <a:t>Brezplačni učbeniki tudi za 2. razred</a:t>
            </a:r>
          </a:p>
          <a:p>
            <a:pPr marL="457200" indent="-457200">
              <a:buAutoNum type="arabicPeriod"/>
            </a:pPr>
            <a:r>
              <a:rPr lang="sl-SI" dirty="0"/>
              <a:t>Z</a:t>
            </a:r>
            <a:r>
              <a:rPr lang="sl-SI" dirty="0" smtClean="0"/>
              <a:t>nižanje davka na knjigo</a:t>
            </a:r>
          </a:p>
          <a:p>
            <a:pPr marL="457200" indent="-457200">
              <a:buAutoNum type="arabicPeriod"/>
            </a:pPr>
            <a:r>
              <a:rPr lang="sl-SI" dirty="0" smtClean="0"/>
              <a:t>Znižanje dohodnine, </a:t>
            </a:r>
            <a:r>
              <a:rPr lang="en-SI" dirty="0" smtClean="0"/>
              <a:t>……</a:t>
            </a:r>
            <a:endParaRPr lang="sl-SI" dirty="0" smtClean="0"/>
          </a:p>
          <a:p>
            <a:pPr marL="457200" indent="-457200">
              <a:buAutoNum type="arabicPeriod"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5D68C-1603-41FD-ACF1-0B0EFBF822C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77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47E45-BC5A-9F4D-A1FB-EAC8F2B60B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44" y="1772816"/>
            <a:ext cx="8208143" cy="395977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Century Gothic" panose="020B0502020202020204" pitchFamily="34" charset="0"/>
              </a:rPr>
              <a:t>Rast </a:t>
            </a:r>
            <a:r>
              <a:rPr lang="sl-SI" sz="2400" dirty="0">
                <a:latin typeface="Century Gothic" panose="020B0502020202020204" pitchFamily="34" charset="0"/>
              </a:rPr>
              <a:t>produktivnosti </a:t>
            </a:r>
            <a:r>
              <a:rPr lang="sl-SI" sz="2400" dirty="0" smtClean="0">
                <a:latin typeface="Century Gothic" panose="020B0502020202020204" pitchFamily="34" charset="0"/>
              </a:rPr>
              <a:t>- </a:t>
            </a:r>
            <a:r>
              <a:rPr lang="sl-SI" sz="2400" dirty="0">
                <a:latin typeface="Century Gothic" panose="020B0502020202020204" pitchFamily="34" charset="0"/>
              </a:rPr>
              <a:t>ključni kratkoročni in dolgoročni »svetli« cilj.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Century Gothic" panose="020B0502020202020204" pitchFamily="34" charset="0"/>
              </a:rPr>
              <a:t>Zmanjšanje nenaklonjenosti </a:t>
            </a:r>
            <a:r>
              <a:rPr lang="sl-SI" sz="2400" dirty="0">
                <a:latin typeface="Century Gothic" panose="020B0502020202020204" pitchFamily="34" charset="0"/>
              </a:rPr>
              <a:t>dohodkovnim razlikam.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Century Gothic" panose="020B0502020202020204" pitchFamily="34" charset="0"/>
              </a:rPr>
              <a:t>Pri </a:t>
            </a:r>
            <a:r>
              <a:rPr lang="sl-SI" sz="2400" dirty="0">
                <a:latin typeface="Century Gothic" panose="020B0502020202020204" pitchFamily="34" charset="0"/>
              </a:rPr>
              <a:t>urejanju družbe na področjih, ki omejujejo konkurenco ali potencialno rast, bo Slovenija </a:t>
            </a:r>
            <a:r>
              <a:rPr lang="sl-SI" sz="2400" dirty="0" smtClean="0">
                <a:latin typeface="Century Gothic" panose="020B0502020202020204" pitchFamily="34" charset="0"/>
              </a:rPr>
              <a:t>manj omejujoča </a:t>
            </a:r>
            <a:r>
              <a:rPr lang="sl-SI" sz="2400" dirty="0">
                <a:latin typeface="Century Gothic" panose="020B0502020202020204" pitchFamily="34" charset="0"/>
              </a:rPr>
              <a:t>od Avstrije in Nemčije. </a:t>
            </a:r>
            <a:endParaRPr lang="sl-SI" sz="2400" dirty="0" smtClean="0">
              <a:latin typeface="Century Gothic" panose="020B0502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Century Gothic" panose="020B0502020202020204" pitchFamily="34" charset="0"/>
              </a:rPr>
              <a:t>Obnašanje po načelu „bolj papeški od papeža“ mora nadomestiti pragmatičnost.</a:t>
            </a:r>
          </a:p>
          <a:p>
            <a:pPr marL="0" lvl="0" indent="0"/>
            <a:r>
              <a:rPr lang="sl-SI" sz="2400" dirty="0" smtClean="0">
                <a:latin typeface="Century Gothic" panose="020B0502020202020204" pitchFamily="34" charset="0"/>
              </a:rPr>
              <a:t> </a:t>
            </a:r>
            <a:endParaRPr lang="en-SI" sz="2400" dirty="0">
              <a:latin typeface="Century Gothic" panose="020B0502020202020204" pitchFamily="34" charset="0"/>
            </a:endParaRPr>
          </a:p>
          <a:p>
            <a:r>
              <a:rPr lang="sl-SI" sz="2400" dirty="0">
                <a:latin typeface="Century Gothic" panose="020B0502020202020204" pitchFamily="34" charset="0"/>
              </a:rPr>
              <a:t> </a:t>
            </a:r>
            <a:endParaRPr lang="en-SI" sz="2400" dirty="0" smtClean="0">
              <a:latin typeface="Century Gothic" panose="020B0502020202020204" pitchFamily="34" charset="0"/>
            </a:endParaRPr>
          </a:p>
          <a:p>
            <a:r>
              <a:rPr lang="sl-SI" sz="2400" dirty="0">
                <a:latin typeface="Century Gothic" panose="020B0502020202020204" pitchFamily="34" charset="0"/>
              </a:rPr>
              <a:t> </a:t>
            </a:r>
            <a:endParaRPr lang="en-SI" sz="2400" dirty="0">
              <a:latin typeface="Century Gothic" panose="020B0502020202020204" pitchFamily="34" charset="0"/>
            </a:endParaRPr>
          </a:p>
          <a:p>
            <a:endParaRPr lang="en-SI" sz="24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26CF8-A5E3-D540-8735-C7093AFD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39" y="512676"/>
            <a:ext cx="8568952" cy="792088"/>
          </a:xfrm>
        </p:spPr>
        <p:txBody>
          <a:bodyPr/>
          <a:lstStyle/>
          <a:p>
            <a:pPr algn="ctr"/>
            <a:r>
              <a:rPr lang="sl-SI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Pozitivna usmerjenost družbe</a:t>
            </a:r>
            <a:endParaRPr lang="en-SI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42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31378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87672"/>
            <a:ext cx="7315200" cy="1081088"/>
          </a:xfrm>
        </p:spPr>
        <p:txBody>
          <a:bodyPr/>
          <a:lstStyle/>
          <a:p>
            <a:r>
              <a:rPr lang="sl-SI" altLang="sl-SI" sz="2800" dirty="0"/>
              <a:t>Potrebna letna stopnja rasti produktivnosti dela za ohranjanje </a:t>
            </a:r>
            <a:r>
              <a:rPr lang="sl-SI" altLang="sl-SI" sz="2800" dirty="0" smtClean="0"/>
              <a:t>javnofinančnih </a:t>
            </a:r>
            <a:r>
              <a:rPr lang="sl-SI" altLang="sl-SI" sz="2800" dirty="0"/>
              <a:t>izdatkov za pokojnine </a:t>
            </a:r>
            <a:r>
              <a:rPr lang="sl-SI" altLang="sl-SI" sz="2800" dirty="0" smtClean="0"/>
              <a:t>v istem % BDP </a:t>
            </a:r>
            <a:r>
              <a:rPr lang="sl-SI" altLang="sl-SI" sz="2800" dirty="0"/>
              <a:t>(Ø </a:t>
            </a:r>
            <a:r>
              <a:rPr lang="sl-SI" altLang="sl-SI" sz="2800" dirty="0" smtClean="0"/>
              <a:t>3,4%)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7664" y="6093296"/>
            <a:ext cx="692804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sl-SI" sz="1200" b="0" i="1" dirty="0">
                <a:latin typeface="Times New Roman" panose="02020603050405020304" pitchFamily="18" charset="0"/>
                <a:ea typeface="Calibri" panose="020F0502020204030204" pitchFamily="34" charset="0"/>
              </a:rPr>
              <a:t>Vir: </a:t>
            </a:r>
            <a:r>
              <a:rPr lang="sl-SI" sz="1200" b="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Razni </a:t>
            </a:r>
            <a:r>
              <a:rPr lang="sl-SI" sz="1200" b="0" i="1" dirty="0">
                <a:latin typeface="Times New Roman" panose="02020603050405020304" pitchFamily="18" charset="0"/>
                <a:ea typeface="Calibri" panose="020F0502020204030204" pitchFamily="34" charset="0"/>
              </a:rPr>
              <a:t>viri (Evropska komisija, SURS, EUROSTAT, ZPIZ itd.) in lastni izračuni.</a:t>
            </a:r>
            <a:endParaRPr lang="sl-SI" sz="12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5D68C-1603-41FD-ACF1-0B0EFBF822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82CCFC-7A62-460E-9BDC-6A79D0D0A7B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7664" y="1412776"/>
          <a:ext cx="7596336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9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600" dirty="0"/>
              <a:t>Letna realna stopnja rasti produktivnosti dela na osebo v obdobju </a:t>
            </a:r>
            <a:r>
              <a:rPr lang="sl-SI" altLang="sl-SI" sz="2600" dirty="0" smtClean="0"/>
              <a:t>2000-2019 v %</a:t>
            </a:r>
            <a:r>
              <a:rPr lang="sl-SI" altLang="sl-SI" sz="2600" dirty="0"/>
              <a:t/>
            </a:r>
            <a:br>
              <a:rPr lang="sl-SI" altLang="sl-SI" sz="2600" dirty="0"/>
            </a:br>
            <a:r>
              <a:rPr lang="sl-SI" altLang="sl-SI" sz="2600" dirty="0"/>
              <a:t>(Ø SLO = 1,6% ; Ø EA19=0,6%)</a:t>
            </a:r>
            <a:endParaRPr lang="sl-SI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5D68C-1603-41FD-ACF1-0B0EFBF822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Content Placeholder 4" title="Real productivity growth per person"/>
          <p:cNvGraphicFramePr>
            <a:graphicFrameLocks noGrp="1"/>
          </p:cNvGraphicFramePr>
          <p:nvPr>
            <p:ph idx="1"/>
          </p:nvPr>
        </p:nvGraphicFramePr>
        <p:xfrm>
          <a:off x="1259632" y="1233488"/>
          <a:ext cx="7731968" cy="501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8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Pregled izdelan na podlagi rezultatov relevantnih raziskav, objavljenih v visoko kakovostnih mednarodnih znanstvenih revijah.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 ravni: države in podjetij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Institucije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(politični sistem, regulacija, sodstvo, politike) 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Ustrezna </a:t>
            </a: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javna infrastruktura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(promet, telekomunikacije, energija, pitna voda, odpadki, izobraževanje, zdravstvo, itd.)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Inovacije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ustvarjanje in sposobnost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absorpcije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novih tehnologij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Izobraževanje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kontinuiran razvoj človeškega kapitala (vseživljenjsko učenje)</a:t>
            </a:r>
            <a:endParaRPr lang="en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Tržna učinkovitost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učinkovita alokacija </a:t>
            </a:r>
            <a:r>
              <a:rPr lang="sl-SI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resursov</a:t>
            </a:r>
            <a:endParaRPr lang="en-SI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 smtClean="0"/>
          </a:p>
          <a:p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nadalje razdela te dejavnike v področja aktivnosti.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Temeljni dejavniki </a:t>
            </a:r>
            <a:r>
              <a:rPr lang="sl-SI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produktivnosti -</a:t>
            </a:r>
            <a:br>
              <a:rPr lang="sl-SI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sl-SI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iz relevantnih raziskav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3651" y="64533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/>
              <a:t>8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558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528" y="1268760"/>
            <a:ext cx="8568952" cy="5040560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sl-SI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Koraki izdelave AN:</a:t>
            </a: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Opredelili 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razlike med Slovenijo in Avstrijo (Nemčijo) na </a:t>
            </a:r>
            <a:r>
              <a:rPr lang="sl-SI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 področjih.</a:t>
            </a:r>
            <a:endParaRPr lang="sl-SI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Osredotočili se samo 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področja, kjer Slovenija </a:t>
            </a:r>
            <a:r>
              <a:rPr lang="sl-SI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izrazito zaostaja</a:t>
            </a: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Opredelili vzroke zaostajanja za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vsako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področje, podprli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empiričnimi podatki in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predlagali praviloma tri ukrepe (oz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usmeritve).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Ukrepe znotraj področij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rangirali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prispevku k produktivnosti (prvi navedeni ima najvišji rang).</a:t>
            </a:r>
          </a:p>
          <a:p>
            <a:pPr marL="0" lvl="0" indent="0">
              <a:spcBef>
                <a:spcPts val="18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sl-SI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Fleksibilnost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odločevalcem AN omogoča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izpeljejo,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 so razmere ustrezne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kateregakoli </a:t>
            </a:r>
            <a:r>
              <a:rPr lang="sl-SI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predlaganih </a:t>
            </a: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ukrepov,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kateregakoli </a:t>
            </a:r>
            <a:r>
              <a:rPr lang="sl-SI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področij,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brez </a:t>
            </a:r>
            <a:r>
              <a:rPr lang="sl-SI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pogojevanja predhodne izpeljave nekih drugih ukrepov.  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sl-SI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l-SI" sz="18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zjema so področja </a:t>
            </a:r>
            <a:r>
              <a:rPr lang="sl-SI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politični sistem, pravna država in okoljevarstveni </a:t>
            </a:r>
            <a:r>
              <a:rPr lang="sl-SI" sz="18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sistem.</a:t>
            </a: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Njihovo predhodno izboljšanje poveča učinke izpeljave </a:t>
            </a:r>
            <a:r>
              <a:rPr lang="sl-SI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ostalih </a:t>
            </a: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ukrepov.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sl-SI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Ohranjanje dinamike zahteva tekoče noveliranje AN z nadomeščanjem izvedenih ukrepov.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CC0000"/>
                </a:solidFill>
              </a:rPr>
              <a:t>Koraki izdelave AN in realizacije </a:t>
            </a:r>
            <a:r>
              <a:rPr lang="sl-SI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predlaganih</a:t>
            </a:r>
            <a:r>
              <a:rPr lang="sl-SI" b="1" dirty="0">
                <a:solidFill>
                  <a:srgbClr val="CC0000"/>
                </a:solidFill>
              </a:rPr>
              <a:t> ukrepov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3651" y="64533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/>
              <a:t>9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9216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EC470-4C8E-264B-9AFF-7C62E01F6A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561" y="1196752"/>
            <a:ext cx="7920880" cy="4823866"/>
          </a:xfrm>
        </p:spPr>
        <p:txBody>
          <a:bodyPr/>
          <a:lstStyle/>
          <a:p>
            <a:pPr marL="0" indent="0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Pregovorna slovenska značajska lastnost:</a:t>
            </a:r>
          </a:p>
          <a:p>
            <a:pPr marL="0" indent="0" algn="ctr"/>
            <a:r>
              <a:rPr lang="sl-SI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ZAVIST</a:t>
            </a:r>
          </a:p>
          <a:p>
            <a:pPr marL="457200" indent="-457200">
              <a:buAutoNum type="alphaLcPeriod"/>
            </a:pP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zavist: če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uspelo njemu, lahko tudi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meni.</a:t>
            </a:r>
          </a:p>
          <a:p>
            <a:pPr marL="457200" indent="-457200">
              <a:buAutoNum type="alphaLcPeriod"/>
            </a:pP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Negativna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zavist: ne sme mu uspeti oz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vsaj ne bolj kot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meni.</a:t>
            </a:r>
          </a:p>
          <a:p>
            <a:pPr marL="0" indent="0"/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Prevladujočo vrsto zavisti ocenimo z uspešnostjo konvergence </a:t>
            </a:r>
            <a:r>
              <a:rPr lang="en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trend rasti BDP na prebivalca v PPP kot odstotek EU povprečja.</a:t>
            </a:r>
          </a:p>
          <a:p>
            <a:pPr marL="0" indent="0"/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 smo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ravni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leta 2006 in nas „nove“ članice prehitevajo kot za stavo, je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prevladujoča zavist negativna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 sme mu uspeti!</a:t>
            </a:r>
          </a:p>
          <a:p>
            <a:pPr marL="0" indent="0"/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Slovenska zavist (izpušča športnike) sproža izjemno močne aktivnosti blokiranja (primeri na naslednjih prosojnicah).</a:t>
            </a:r>
            <a:endParaRPr lang="sl-SI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07D93-5B1A-6149-9E53-BDCE9E8E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64096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Pozitivna usmerjenost družbe - 1</a:t>
            </a:r>
            <a:endParaRPr lang="en-SI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12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0952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EC470-4C8E-264B-9AFF-7C62E01F6A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523" y="1196752"/>
            <a:ext cx="8208143" cy="4823866"/>
          </a:xfrm>
        </p:spPr>
        <p:txBody>
          <a:bodyPr/>
          <a:lstStyle/>
          <a:p>
            <a:pPr>
              <a:buAutoNum type="arabicPeriod"/>
            </a:pP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politiki: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Velja prepričanje: „Naloga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opozicije je, da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vrže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vladajočo koalicijo, vladajoče koalicije pa da obstane“. 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Uporablja se nešteto instrumentov zavlačevanja in blokiranja: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eskončne redne in izredne seje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delovnih teles DZ, 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izredne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DZ,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prašanja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poslancev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interpelacije, 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rijave na KPK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kazenske ovadbe, 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ustavne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obtožbe,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postopkovno zavlačevanje (npr. vlaganje nedodelanih zakonskih predlogov), 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sebne diskvalifikacije </a:t>
            </a:r>
            <a:r>
              <a:rPr lang="en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Namen: onemogočiti uspešnost „nasprotnikov“.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Boljše življenje državljanov, reševanje preteče prihodnosti, visoka strokovnost</a:t>
            </a:r>
            <a:r>
              <a:rPr lang="en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l-SI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nepomembno!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07D93-5B1A-6149-9E53-BDCE9E8E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64096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Pozitivna usmerjenost </a:t>
            </a:r>
            <a:r>
              <a:rPr lang="sl-SI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družbe - 2</a:t>
            </a:r>
            <a:endParaRPr lang="en-SI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693" y="64533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0" dirty="0" smtClean="0"/>
              <a:t>13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1497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_slo">
  <a:themeElements>
    <a:clrScheme name="EF_slo 8">
      <a:dk1>
        <a:srgbClr val="000000"/>
      </a:dk1>
      <a:lt1>
        <a:srgbClr val="FFFFFF"/>
      </a:lt1>
      <a:dk2>
        <a:srgbClr val="CC0000"/>
      </a:dk2>
      <a:lt2>
        <a:srgbClr val="777777"/>
      </a:lt2>
      <a:accent1>
        <a:srgbClr val="80808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B90000"/>
      </a:accent6>
      <a:hlink>
        <a:srgbClr val="CC0000"/>
      </a:hlink>
      <a:folHlink>
        <a:srgbClr val="B2B2B2"/>
      </a:folHlink>
    </a:clrScheme>
    <a:fontScheme name="EF_s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F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_sl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8">
        <a:dk1>
          <a:srgbClr val="000000"/>
        </a:dk1>
        <a:lt1>
          <a:srgbClr val="FFFFFF"/>
        </a:lt1>
        <a:dk2>
          <a:srgbClr val="CC0000"/>
        </a:dk2>
        <a:lt2>
          <a:srgbClr val="777777"/>
        </a:lt2>
        <a:accent1>
          <a:srgbClr val="80808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B90000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8128</TotalTime>
  <Words>3172</Words>
  <Application>Microsoft Office PowerPoint</Application>
  <PresentationFormat>On-screen Show (4:3)</PresentationFormat>
  <Paragraphs>426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Franklin Gothic Medium</vt:lpstr>
      <vt:lpstr>Times New Roman</vt:lpstr>
      <vt:lpstr>EF_slo</vt:lpstr>
      <vt:lpstr>PowerPoint Presentation</vt:lpstr>
      <vt:lpstr>Observatorij: ključen problem je staranje prebivalstva</vt:lpstr>
      <vt:lpstr>Nasprotna usmeritev Observatorija</vt:lpstr>
      <vt:lpstr>Potrebna letna stopnja rasti produktivnosti dela za ohranjanje javnofinančnih izdatkov za pokojnine v istem % BDP (Ø 3,4%)</vt:lpstr>
      <vt:lpstr>Letna realna stopnja rasti produktivnosti dela na osebo v obdobju 2000-2019 v % (Ø SLO = 1,6% ; Ø EA19=0,6%)</vt:lpstr>
      <vt:lpstr>Temeljni dejavniki produktivnosti - iz relevantnih raziskav</vt:lpstr>
      <vt:lpstr>Koraki izdelave AN in realizacije predlaganih ukrepov</vt:lpstr>
      <vt:lpstr>Pozitivna usmerjenost družbe - 1</vt:lpstr>
      <vt:lpstr>Pozitivna usmerjenost družbe - 2</vt:lpstr>
      <vt:lpstr>Pozitivna usmerjenost družbe - 3</vt:lpstr>
      <vt:lpstr>Pozitivna usmerjenost družbe - 4</vt:lpstr>
      <vt:lpstr>Področja velikega zaostajanja –  predpogoji za učinkovitost ukrepanja</vt:lpstr>
      <vt:lpstr>Izbrani podatki</vt:lpstr>
      <vt:lpstr>Predpogoji: Politični sistem</vt:lpstr>
      <vt:lpstr>Predpogoji: Pravni sistem</vt:lpstr>
      <vt:lpstr>Predpogoji: Okoljevarstveni sistem</vt:lpstr>
      <vt:lpstr>Področja velikega zaostajanja - 1</vt:lpstr>
      <vt:lpstr>Vlaganja v kapitalsko opremljenost (kritična infrastruktura)</vt:lpstr>
      <vt:lpstr>Vlaganja v kapitalsko opremljenost (kritična infrastruktura)</vt:lpstr>
      <vt:lpstr>Vlaganja v kapitalsko opremljenost (kritična infrastruktura)</vt:lpstr>
      <vt:lpstr>Vlaganja v kapitalsko opremljenost (kritična infrastruktura)</vt:lpstr>
      <vt:lpstr>Področja velikega zaostajanja - 2</vt:lpstr>
      <vt:lpstr>Vlaganja v „mehke“ dejavnike produktivnosti (država)</vt:lpstr>
      <vt:lpstr>Vlaganja v „mehke“ dejavnike produktivnosti (država)</vt:lpstr>
      <vt:lpstr>Vlaganja v „mehke“ dejavnike produktivnosti (država)</vt:lpstr>
      <vt:lpstr>Področja velikega zaostajanja - 3</vt:lpstr>
      <vt:lpstr>Vlaganja v „mehke“ dejavnike produktivnosti (podjetja)</vt:lpstr>
      <vt:lpstr>Vlaganja v „mehke“ dejavnike produktivnosti (podjetja)</vt:lpstr>
      <vt:lpstr>Potreba po družbenem dogovoru in vloga akademske sfere</vt:lpstr>
      <vt:lpstr>Dodatki</vt:lpstr>
      <vt:lpstr>Usmeritev dela glede na rezultate</vt:lpstr>
      <vt:lpstr>ANNEX: Kdo dobi in kdo izgubi?</vt:lpstr>
      <vt:lpstr>Zapiranje „okna“ priložnosti s t.i. „lepotnim“ tekmovanjem političnih strank</vt:lpstr>
      <vt:lpstr>Pozitivna usmerjenost družbe</vt:lpstr>
    </vt:vector>
  </TitlesOfParts>
  <Company>Robert Ilovar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Ilovar</dc:creator>
  <cp:lastModifiedBy>Dušan Mramor</cp:lastModifiedBy>
  <cp:revision>269</cp:revision>
  <dcterms:created xsi:type="dcterms:W3CDTF">2011-05-19T23:37:55Z</dcterms:created>
  <dcterms:modified xsi:type="dcterms:W3CDTF">2020-09-24T08:26:55Z</dcterms:modified>
</cp:coreProperties>
</file>