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4282" r:id="rId2"/>
    <p:sldMasterId id="2147484284" r:id="rId3"/>
    <p:sldMasterId id="2147484293" r:id="rId4"/>
  </p:sldMasterIdLst>
  <p:notesMasterIdLst>
    <p:notesMasterId r:id="rId17"/>
  </p:notesMasterIdLst>
  <p:handoutMasterIdLst>
    <p:handoutMasterId r:id="rId18"/>
  </p:handoutMasterIdLst>
  <p:sldIdLst>
    <p:sldId id="295" r:id="rId5"/>
    <p:sldId id="361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</p:sldIdLst>
  <p:sldSz cx="12192000" cy="6858000"/>
  <p:notesSz cx="6797675" cy="9926638"/>
  <p:embeddedFontLs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epublika" panose="02000506040000020004" pitchFamily="2" charset="-18"/>
      <p:regular r:id="rId27"/>
      <p:bold r:id="rId2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/>
        </p14:section>
        <p14:section name="Razdelek brez naslova" id="{4B59C9A3-CD7A-41AC-BBDE-448E9E9EAFDE}">
          <p14:sldIdLst>
            <p14:sldId id="295"/>
            <p14:sldId id="361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BA"/>
    <a:srgbClr val="3E7C94"/>
    <a:srgbClr val="5C9A92"/>
    <a:srgbClr val="88C440"/>
    <a:srgbClr val="66952E"/>
    <a:srgbClr val="999999"/>
    <a:srgbClr val="457A73"/>
    <a:srgbClr val="1B495A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7783-EBFF-4F03-B4E3-3B6DE25DE5D6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4BBD-E810-4A7C-A53D-F4616AAC749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174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062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064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7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3154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3443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8885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098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90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8874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71EB-307E-467E-B1CF-69F55E73EE1F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0572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143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816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4307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49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5362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4198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415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562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081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D42E-65A3-4F68-844F-D65572D540C9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05C9-778C-499D-AACC-3063F646553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96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752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26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12BF-EDE5-4A81-87C5-0D7CC1050451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D506-586E-4060-9BD1-3DCEB729282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2349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17A6-7FFA-4FD0-8821-8FBB2902F1FB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37F3-E20F-4562-AD5A-80B4FA2F244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925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EC89-0418-4B0D-9AF7-0AD6AA972374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9BD0-ADBA-4047-8D26-A78A8937E14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226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52BC-921C-4596-884B-39D20FB565C3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1AB9-B5DA-40D6-887B-0132ED3E81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443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1FAE-94C7-4F82-9057-AE78829AE4C6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7BB-AA4D-471E-A751-A6643F578FE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0520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261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3" r:id="rId2"/>
    <p:sldLayoutId id="2147484274" r:id="rId3"/>
    <p:sldLayoutId id="2147484275" r:id="rId4"/>
    <p:sldLayoutId id="2147484279" r:id="rId5"/>
    <p:sldLayoutId id="2147484280" r:id="rId6"/>
    <p:sldLayoutId id="2147484281" r:id="rId7"/>
    <p:sldLayoutId id="2147484276" r:id="rId8"/>
    <p:sldLayoutId id="2147484303" r:id="rId9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1282700" y="715963"/>
            <a:ext cx="4325938" cy="204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  <a:ea typeface="Republika" panose="02000506040000020004" pitchFamily="2" charset="-18"/>
              <a:cs typeface="Republika" panose="02000506040000020004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F21EF-4092-440F-9A0F-0C34515F2B93}" type="datetimeFigureOut">
              <a:rPr lang="en-US" smtClean="0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EFDB3-CB51-4DD8-B0F0-1B85B83B1C85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86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7" r:id="rId2"/>
    <p:sldLayoutId id="2147484302" r:id="rId3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305" r:id="rId9"/>
    <p:sldLayoutId id="2147484306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5. 03. 2024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7" r:id="rId9"/>
    <p:sldLayoutId id="2147484308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10242" name="Title 1"/>
          <p:cNvSpPr txBox="1">
            <a:spLocks/>
          </p:cNvSpPr>
          <p:nvPr/>
        </p:nvSpPr>
        <p:spPr bwMode="auto">
          <a:xfrm>
            <a:off x="882574" y="6067092"/>
            <a:ext cx="7778901" cy="2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dirty="0">
                <a:solidFill>
                  <a:schemeClr val="bg1"/>
                </a:solidFill>
                <a:latin typeface="Republica"/>
                <a:cs typeface="Arial" panose="020B0604020202020204" pitchFamily="34" charset="0"/>
              </a:rPr>
              <a:t>Sabina Trokić</a:t>
            </a:r>
          </a:p>
        </p:txBody>
      </p:sp>
      <p:sp>
        <p:nvSpPr>
          <p:cNvPr id="10243" name="Title 1"/>
          <p:cNvSpPr>
            <a:spLocks noGrp="1"/>
          </p:cNvSpPr>
          <p:nvPr>
            <p:ph type="ctrTitle"/>
          </p:nvPr>
        </p:nvSpPr>
        <p:spPr bwMode="auto">
          <a:xfrm>
            <a:off x="1367115" y="2381246"/>
            <a:ext cx="9690100" cy="2985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3600" b="0" dirty="0">
                <a:solidFill>
                  <a:schemeClr val="bg1"/>
                </a:solidFill>
                <a:latin typeface="Arial Nova" panose="020B0504020202020204" pitchFamily="34" charset="0"/>
              </a:rPr>
              <a:t>P</a:t>
            </a:r>
            <a:r>
              <a:rPr lang="nb-NO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redlog ZGD-1M </a:t>
            </a:r>
            <a:br>
              <a:rPr lang="sl-SI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</a:br>
            <a:r>
              <a:rPr lang="sl-SI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in prenos</a:t>
            </a:r>
            <a:br>
              <a:rPr lang="sl-SI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</a:br>
            <a:r>
              <a:rPr lang="nb-NO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sl-SI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D</a:t>
            </a:r>
            <a:r>
              <a:rPr lang="nb-NO" sz="3600" b="0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irektive</a:t>
            </a:r>
            <a:r>
              <a:rPr lang="sl-SI" sz="3600" b="0" dirty="0">
                <a:solidFill>
                  <a:schemeClr val="bg1"/>
                </a:solidFill>
                <a:latin typeface="Arial Nova" panose="020B0504020202020204" pitchFamily="34" charset="0"/>
              </a:rPr>
              <a:t> (EU) 2022/2381</a:t>
            </a:r>
            <a:r>
              <a:rPr lang="sl-SI" sz="36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zagotavljanju uravnotežene zastopanosti spolov </a:t>
            </a:r>
            <a:br>
              <a:rPr lang="sl-SI" sz="36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 direktorji družb, ki kotirajo na borzi</a:t>
            </a:r>
            <a:r>
              <a:rPr lang="sl-SI" sz="3600" b="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endParaRPr lang="en-US" altLang="sl-SI" sz="3600" b="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09800" y="604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l-SI" sz="2400">
                <a:latin typeface="Republika" panose="02000506040000020004" pitchFamily="2" charset="-18"/>
              </a:rPr>
              <a:t>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855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</a:t>
            </a:r>
          </a:p>
        </p:txBody>
      </p:sp>
      <p:sp>
        <p:nvSpPr>
          <p:cNvPr id="10246" name="Title 1"/>
          <p:cNvSpPr txBox="1">
            <a:spLocks/>
          </p:cNvSpPr>
          <p:nvPr/>
        </p:nvSpPr>
        <p:spPr bwMode="auto">
          <a:xfrm>
            <a:off x="6212165" y="6058703"/>
            <a:ext cx="5294313" cy="94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Ljubljana, 7. 3. 2024</a:t>
            </a:r>
            <a:endParaRPr lang="en-US" altLang="sl-SI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08" y="795736"/>
            <a:ext cx="1633705" cy="815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743-38BA-BED3-B727-B8C55EB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62" y="723507"/>
            <a:ext cx="2592056" cy="615553"/>
          </a:xfrm>
        </p:spPr>
        <p:txBody>
          <a:bodyPr/>
          <a:lstStyle/>
          <a:p>
            <a:r>
              <a:rPr lang="sl-SI" sz="4000" dirty="0">
                <a:solidFill>
                  <a:srgbClr val="529DBA"/>
                </a:solidFill>
              </a:rPr>
              <a:t>SANKCIJE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38E33-8199-22F4-73D8-F94D510C3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788" y="1748625"/>
            <a:ext cx="10381988" cy="4744454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  <a:latin typeface="+mn-lt"/>
              </a:rPr>
              <a:t>Sankcije so predvidene za naslednje kršitve, ki bodo obravnavane kot prekrški: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  <a:latin typeface="+mn-lt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000" u="sng" dirty="0">
                <a:solidFill>
                  <a:schemeClr val="tx2"/>
                </a:solidFill>
                <a:latin typeface="+mn-lt"/>
              </a:rPr>
              <a:t>č</a:t>
            </a:r>
            <a:r>
              <a:rPr lang="sl-SI" sz="2000" u="sng" dirty="0">
                <a:solidFill>
                  <a:schemeClr val="tx2"/>
                </a:solidFill>
                <a:effectLst/>
                <a:latin typeface="+mn-lt"/>
              </a:rPr>
              <a:t>e družba ne sprejme politiko raznolikosti, v kateri določi, katerega od deležev namerava izpolnjevati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</a:rPr>
              <a:t>in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ne določi deleža zastopanosti manj zastopanega spola v organih vodenja in med izvršnimi direktorji (</a:t>
            </a:r>
            <a:r>
              <a:rPr lang="sl-SI" sz="2000" i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 primeru izbire cilja zastopanosti vsaj 40% manj zastopanega spola med </a:t>
            </a:r>
            <a:r>
              <a:rPr lang="sl-SI" sz="2000" i="1" dirty="0" err="1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neizvršnimi</a:t>
            </a:r>
            <a:r>
              <a:rPr lang="sl-SI" sz="2000" i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direktorji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i="1" dirty="0">
                <a:solidFill>
                  <a:srgbClr val="529DB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(GLOBE: </a:t>
            </a:r>
            <a:r>
              <a:rPr lang="pl-PL" sz="2000" b="0" i="1" dirty="0">
                <a:solidFill>
                  <a:srgbClr val="529DBA"/>
                </a:solidFill>
                <a:effectLst/>
                <a:latin typeface="+mn-lt"/>
              </a:rPr>
              <a:t>6.000-30.000 € za družbe in 300-2.500 € za odgovorne osebe)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 sz="2000" b="0" i="1" dirty="0">
              <a:solidFill>
                <a:srgbClr val="529DBA"/>
              </a:solidFill>
              <a:effectLst/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če v primeru neizpolnjevanja deležev poteka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 izbirni postopek za imenovanje člana organa vodenja ali nadzora ali izvršnega direktorja v nasprotju z določili tega zakona,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i="1" dirty="0">
                <a:solidFill>
                  <a:srgbClr val="529DB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(GLOBE: </a:t>
            </a:r>
            <a:r>
              <a:rPr lang="pl-PL" sz="2000" b="0" i="1" dirty="0">
                <a:solidFill>
                  <a:srgbClr val="529DBA"/>
                </a:solidFill>
                <a:effectLst/>
                <a:latin typeface="+mn-lt"/>
              </a:rPr>
              <a:t>6.000-30.000 € za družbe in 300-2.500 € za odgovorne osebe)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l-SI" sz="2000" dirty="0">
              <a:solidFill>
                <a:srgbClr val="529DBA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če družba ne objavi zahtevanih podatkov (v zvezi z deleži spolne zastopanosti med direktorji, o ukrepih in razlogih)</a:t>
            </a:r>
            <a:r>
              <a:rPr lang="pl-PL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pl-PL" sz="2000" i="1" dirty="0">
                <a:solidFill>
                  <a:srgbClr val="529DB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(GLOBE: 2</a:t>
            </a:r>
            <a:r>
              <a:rPr lang="pl-PL" sz="2000" b="0" i="1" dirty="0">
                <a:solidFill>
                  <a:srgbClr val="529DBA"/>
                </a:solidFill>
                <a:effectLst/>
                <a:latin typeface="+mn-lt"/>
              </a:rPr>
              <a:t>.000-10.000 € za družbe in 300-4000 € za odgovorne osebe)</a:t>
            </a:r>
          </a:p>
          <a:p>
            <a:endParaRPr lang="sl-S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4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F60B-B10D-765F-6E5D-EB02575E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95388"/>
            <a:ext cx="10044416" cy="1785104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  <a:latin typeface="+mj-lt"/>
              </a:rPr>
              <a:t>I</a:t>
            </a:r>
            <a:r>
              <a:rPr lang="sl-SI" sz="3800" i="0" dirty="0">
                <a:solidFill>
                  <a:srgbClr val="529DBA"/>
                </a:solidFill>
                <a:effectLst/>
                <a:latin typeface="+mj-lt"/>
              </a:rPr>
              <a:t>zzivi prenosa evropske direktive v nacionalno </a:t>
            </a:r>
            <a:br>
              <a:rPr lang="sl-SI" sz="3800" i="0" dirty="0">
                <a:solidFill>
                  <a:srgbClr val="529DBA"/>
                </a:solidFill>
                <a:effectLst/>
                <a:latin typeface="+mj-lt"/>
              </a:rPr>
            </a:br>
            <a:r>
              <a:rPr lang="sl-SI" sz="3800" i="0" dirty="0">
                <a:solidFill>
                  <a:srgbClr val="529DBA"/>
                </a:solidFill>
                <a:effectLst/>
                <a:latin typeface="+mj-lt"/>
              </a:rPr>
              <a:t>zakonodajo in zaznani izzivi iz javne razprave</a:t>
            </a:r>
            <a:br>
              <a:rPr lang="sl-SI" sz="4000" b="1" dirty="0">
                <a:solidFill>
                  <a:srgbClr val="529DBA"/>
                </a:solidFill>
                <a:latin typeface="+mj-lt"/>
              </a:rPr>
            </a:br>
            <a:endParaRPr lang="sl-SI" sz="4000" b="1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1549A-A97D-B19E-895B-52AF08BA6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677" y="2980491"/>
            <a:ext cx="9602773" cy="326930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</a:rPr>
              <a:t>Priprava uravnoteženega predloga zakona (različna stališča predstavnikov gospodarstva in drugih deležnikov).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</a:rPr>
              <a:t>Usklajevanje in strokovne razprave s posameznimi deležniki.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</a:rPr>
              <a:t>Nerazumevanje besedila direktive v javnosti (predstavljeno kot da gre za obvezne kvote žensk v gospodarstvu).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</a:rPr>
              <a:t>Največ prejetih pripomb glede: </a:t>
            </a:r>
            <a:r>
              <a:rPr lang="sl-SI" sz="2000" u="sng" dirty="0">
                <a:solidFill>
                  <a:schemeClr val="tx2"/>
                </a:solidFill>
              </a:rPr>
              <a:t>obsega zavezancev in sankcij.</a:t>
            </a:r>
          </a:p>
        </p:txBody>
      </p:sp>
    </p:spTree>
    <p:extLst>
      <p:ext uri="{BB962C8B-B14F-4D97-AF65-F5344CB8AC3E}">
        <p14:creationId xmlns:p14="http://schemas.microsoft.com/office/powerpoint/2010/main" val="33720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8806-4BBD-6F18-351F-C3E2238C0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240" y="2370121"/>
            <a:ext cx="5903026" cy="615553"/>
          </a:xfrm>
        </p:spPr>
        <p:txBody>
          <a:bodyPr/>
          <a:lstStyle/>
          <a:p>
            <a:r>
              <a:rPr lang="sl-SI" sz="4000" dirty="0">
                <a:solidFill>
                  <a:srgbClr val="529DBA"/>
                </a:solidFill>
              </a:rPr>
              <a:t>HVALA ZA POZORNOST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F15B2-9FE0-F394-D7BB-8B76CB482036}"/>
              </a:ext>
            </a:extLst>
          </p:cNvPr>
          <p:cNvSpPr txBox="1"/>
          <p:nvPr/>
        </p:nvSpPr>
        <p:spPr>
          <a:xfrm>
            <a:off x="947956" y="5008228"/>
            <a:ext cx="4924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tx2"/>
                </a:solidFill>
              </a:rPr>
              <a:t>Sabina Trokić</a:t>
            </a:r>
          </a:p>
          <a:p>
            <a:r>
              <a:rPr lang="sl-SI" sz="1600" dirty="0">
                <a:solidFill>
                  <a:schemeClr val="tx2"/>
                </a:solidFill>
              </a:rPr>
              <a:t>Ministrstvo za gospodarstvo, turizem in šport</a:t>
            </a:r>
          </a:p>
          <a:p>
            <a:r>
              <a:rPr lang="sl-SI" sz="1600" dirty="0">
                <a:solidFill>
                  <a:schemeClr val="tx2"/>
                </a:solidFill>
              </a:rPr>
              <a:t>Direktorat za notranji trg, Sektor za gospodarsko pravo</a:t>
            </a:r>
          </a:p>
          <a:p>
            <a:r>
              <a:rPr lang="sl-SI" sz="1600" dirty="0">
                <a:solidFill>
                  <a:schemeClr val="tx2"/>
                </a:solidFill>
              </a:rPr>
              <a:t>E-mail: sabina.trokic@gov.si</a:t>
            </a:r>
          </a:p>
        </p:txBody>
      </p:sp>
    </p:spTree>
    <p:extLst>
      <p:ext uri="{BB962C8B-B14F-4D97-AF65-F5344CB8AC3E}">
        <p14:creationId xmlns:p14="http://schemas.microsoft.com/office/powerpoint/2010/main" val="7530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1016" y="1188309"/>
            <a:ext cx="8634420" cy="1107996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3E7C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Direktiva o zagotavljanju uravnotežene zastopanosti spolov </a:t>
            </a:r>
            <a:br>
              <a:rPr lang="sl-SI" sz="2400" b="1" dirty="0">
                <a:solidFill>
                  <a:srgbClr val="3E7C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b="1" dirty="0">
                <a:solidFill>
                  <a:srgbClr val="3E7C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 direktorji družb, ki kotirajo na borzi</a:t>
            </a:r>
            <a:br>
              <a:rPr lang="sl-SI" sz="2400" b="1" dirty="0">
                <a:solidFill>
                  <a:srgbClr val="3E7C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2400" b="1" dirty="0">
              <a:solidFill>
                <a:srgbClr val="3E7C94"/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989901" y="2807487"/>
            <a:ext cx="9811265" cy="26273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CILJ direktive je </a:t>
            </a:r>
            <a:r>
              <a:rPr lang="sl-SI" sz="2000" b="1" dirty="0">
                <a:solidFill>
                  <a:schemeClr val="tx2"/>
                </a:solidFill>
              </a:rPr>
              <a:t>doseči bolj uravnoteženo zastopanost žensk in moških med direktorji družb,</a:t>
            </a:r>
            <a:r>
              <a:rPr lang="sl-SI" sz="2000" dirty="0">
                <a:solidFill>
                  <a:schemeClr val="tx2"/>
                </a:solidFill>
              </a:rPr>
              <a:t> ki kotirajo na borzi, </a:t>
            </a:r>
          </a:p>
          <a:p>
            <a:pPr algn="just"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 </a:t>
            </a:r>
            <a:r>
              <a:rPr lang="sl-SI" sz="2000" u="sng" dirty="0">
                <a:solidFill>
                  <a:schemeClr val="tx2"/>
                </a:solidFill>
              </a:rPr>
              <a:t>določitvijo učinkovitih ukrepov</a:t>
            </a:r>
            <a:r>
              <a:rPr lang="sl-SI" sz="2000" dirty="0">
                <a:solidFill>
                  <a:schemeClr val="tx2"/>
                </a:solidFill>
              </a:rPr>
              <a:t>, katerih </a:t>
            </a:r>
          </a:p>
          <a:p>
            <a:pPr algn="just"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NAMEN je </a:t>
            </a:r>
            <a:r>
              <a:rPr lang="sl-SI" sz="2000" b="1" dirty="0">
                <a:solidFill>
                  <a:schemeClr val="tx2"/>
                </a:solidFill>
              </a:rPr>
              <a:t>pospešiti napredek </a:t>
            </a:r>
            <a:r>
              <a:rPr lang="sl-SI" sz="2000" dirty="0">
                <a:solidFill>
                  <a:schemeClr val="tx2"/>
                </a:solidFill>
              </a:rPr>
              <a:t>pri zagotavljanju uravnotežene zastopanosti spolov,</a:t>
            </a:r>
          </a:p>
          <a:p>
            <a:pPr algn="just"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pri čemer se tem družbam dopusti </a:t>
            </a:r>
            <a:r>
              <a:rPr lang="sl-SI" sz="2000" u="sng" dirty="0">
                <a:solidFill>
                  <a:schemeClr val="tx2"/>
                </a:solidFill>
              </a:rPr>
              <a:t>dovolj časa za uvedbo potrebnih ureditev </a:t>
            </a:r>
            <a:r>
              <a:rPr lang="sl-SI" sz="2000" dirty="0">
                <a:solidFill>
                  <a:schemeClr val="tx2"/>
                </a:solidFill>
              </a:rPr>
              <a:t>v ta namen.</a:t>
            </a:r>
          </a:p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8373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024C-8642-247A-CF05-AD7D8A3D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78" y="885225"/>
            <a:ext cx="5085431" cy="584775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</a:rPr>
              <a:t>OBSEG ZAVEZANCEV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EF99-3FB8-2E67-D480-C1FF95379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155971"/>
            <a:ext cx="10120530" cy="4702029"/>
          </a:xfrm>
        </p:spPr>
        <p:txBody>
          <a:bodyPr/>
          <a:lstStyle/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tabLst>
                <a:tab pos="228600" algn="l"/>
                <a:tab pos="457200" algn="l"/>
              </a:tabLst>
            </a:pP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Družbe, ki kotirajo na borzi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, ki imajo: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</a:pP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več kot </a:t>
            </a: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250 zaposlenih 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in 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  <a:defRPr/>
            </a:pP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čisti prihodek 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od prodaje </a:t>
            </a: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presega 50 milijonov eurov 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ali vrednost aktive presega </a:t>
            </a: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43 milijonov eurov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.     </a:t>
            </a:r>
          </a:p>
          <a:p>
            <a:pPr marL="1257300" marR="0" lvl="2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685800" algn="l"/>
                <a:tab pos="914400" algn="l"/>
              </a:tabLst>
              <a:defRPr/>
            </a:pPr>
            <a:r>
              <a:rPr lang="sl-SI" sz="1900" b="1" dirty="0">
                <a:solidFill>
                  <a:srgbClr val="529DBA"/>
                </a:solidFill>
                <a:effectLst/>
                <a:latin typeface="+mn-lt"/>
              </a:rPr>
              <a:t>do</a:t>
            </a:r>
            <a:r>
              <a:rPr lang="sl-SI" sz="1900" b="1" dirty="0">
                <a:solidFill>
                  <a:srgbClr val="529DBA"/>
                </a:solidFill>
                <a:latin typeface="+mn-lt"/>
              </a:rPr>
              <a:t> 30. 6. 2026 </a:t>
            </a:r>
            <a:r>
              <a:rPr lang="sl-SI" sz="1900" b="0" dirty="0">
                <a:solidFill>
                  <a:schemeClr val="tx2"/>
                </a:solidFill>
                <a:latin typeface="+mn-lt"/>
              </a:rPr>
              <a:t>(cca 11 družb)</a:t>
            </a:r>
          </a:p>
          <a:p>
            <a:pPr marL="1257300" marR="0" lvl="2" indent="-34290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685800" algn="l"/>
                <a:tab pos="914400" algn="l"/>
              </a:tabLst>
              <a:defRPr/>
            </a:pPr>
            <a:endParaRPr lang="sl-SI" sz="1900" dirty="0">
              <a:solidFill>
                <a:schemeClr val="tx2"/>
              </a:solidFill>
              <a:effectLst/>
              <a:latin typeface="+mn-lt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tabLst>
                <a:tab pos="228600" algn="l"/>
                <a:tab pos="457200" algn="l"/>
              </a:tabLst>
            </a:pP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Družbe s kapitalsko naložbo države ali samoupravne lokalne skupnosti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, v katerih ima: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</a:pP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država ali samoupravna lokalna skupnost neposredno ali posredno </a:t>
            </a: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večinski delež 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v kapitalu družbe ali </a:t>
            </a: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večino glasovalnih pravic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,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</a:pP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vsaj 250 zaposlenih 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in</a:t>
            </a: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  <a:defRPr/>
            </a:pP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izpolnjujejo pogoje za </a:t>
            </a:r>
            <a:r>
              <a:rPr lang="sl-SI" sz="1900" b="1" dirty="0">
                <a:solidFill>
                  <a:schemeClr val="tx2"/>
                </a:solidFill>
                <a:effectLst/>
                <a:latin typeface="+mn-lt"/>
              </a:rPr>
              <a:t>velike družbe 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iz 55. člena ZGD-1.</a:t>
            </a:r>
          </a:p>
          <a:p>
            <a:pPr marL="1257300" marR="0" lvl="2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685800" algn="l"/>
                <a:tab pos="914400" algn="l"/>
              </a:tabLst>
              <a:defRPr/>
            </a:pPr>
            <a:r>
              <a:rPr lang="sl-SI" sz="1900" b="1" dirty="0">
                <a:solidFill>
                  <a:srgbClr val="529DBA"/>
                </a:solidFill>
                <a:effectLst/>
                <a:latin typeface="+mn-lt"/>
              </a:rPr>
              <a:t>do</a:t>
            </a:r>
            <a:r>
              <a:rPr lang="sl-SI" sz="1900" b="1" dirty="0">
                <a:solidFill>
                  <a:srgbClr val="529DBA"/>
                </a:solidFill>
                <a:latin typeface="+mn-lt"/>
              </a:rPr>
              <a:t> 30. 6. 2028 </a:t>
            </a:r>
            <a:r>
              <a:rPr lang="sl-SI" sz="1900" b="0" dirty="0">
                <a:solidFill>
                  <a:schemeClr val="tx2"/>
                </a:solidFill>
                <a:latin typeface="+mn-lt"/>
              </a:rPr>
              <a:t>(</a:t>
            </a:r>
            <a:r>
              <a:rPr lang="sl-SI" sz="1900" u="sng" dirty="0">
                <a:solidFill>
                  <a:schemeClr val="tx2"/>
                </a:solidFill>
                <a:effectLst/>
                <a:latin typeface="+mn-lt"/>
              </a:rPr>
              <a:t>cca 35 družb</a:t>
            </a:r>
            <a:r>
              <a:rPr lang="sl-SI" sz="1900" dirty="0">
                <a:solidFill>
                  <a:schemeClr val="tx2"/>
                </a:solidFill>
                <a:effectLst/>
                <a:latin typeface="+mn-lt"/>
              </a:rPr>
              <a:t>) </a:t>
            </a:r>
            <a:endParaRPr lang="sl-SI" sz="1900" b="1" dirty="0">
              <a:solidFill>
                <a:srgbClr val="529DBA"/>
              </a:solidFill>
              <a:latin typeface="+mn-lt"/>
            </a:endParaRP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0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795C-85AC-DF93-CD98-F0BA8AF0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906739"/>
            <a:ext cx="7675114" cy="1169551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</a:rPr>
              <a:t>DELEŽ SPOLNE ZASTOPANOSTI </a:t>
            </a:r>
            <a:br>
              <a:rPr lang="sl-SI" sz="3800" dirty="0">
                <a:solidFill>
                  <a:srgbClr val="529DBA"/>
                </a:solidFill>
              </a:rPr>
            </a:br>
            <a:r>
              <a:rPr lang="sl-SI" sz="3800" dirty="0">
                <a:solidFill>
                  <a:srgbClr val="529DBA"/>
                </a:solidFill>
              </a:rPr>
              <a:t>V ORGANIH DRUŽB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6BB4-D967-CFEC-8734-E67A8378E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2695575"/>
            <a:ext cx="9677399" cy="3952874"/>
          </a:xfrm>
        </p:spPr>
        <p:txBody>
          <a:bodyPr/>
          <a:lstStyle/>
          <a:p>
            <a:pPr marL="0" lvl="0" indent="0" algn="just">
              <a:buNone/>
            </a:pPr>
            <a:r>
              <a:rPr lang="sl-SI" sz="2000" dirty="0">
                <a:solidFill>
                  <a:schemeClr val="tx2"/>
                </a:solidFill>
                <a:latin typeface="+mn-lt"/>
              </a:rPr>
              <a:t>Družbe zavezanke zagotovijo:</a:t>
            </a:r>
          </a:p>
          <a:p>
            <a:pPr marL="0" lvl="0" indent="0" algn="just">
              <a:buNone/>
            </a:pPr>
            <a:endParaRPr lang="sl-SI" sz="2000" dirty="0">
              <a:solidFill>
                <a:schemeClr val="tx2"/>
              </a:solidFill>
              <a:latin typeface="+mn-lt"/>
            </a:endParaRPr>
          </a:p>
          <a:p>
            <a:pPr algn="just">
              <a:spcAft>
                <a:spcPts val="800"/>
              </a:spcAft>
              <a:buFont typeface="+mj-lt"/>
              <a:buAutoNum type="alphaLcParenR"/>
            </a:pP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vsaj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40 %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zastopanosti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manj zastopanega spola med člani organa nadzora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</a:p>
          <a:p>
            <a:pPr algn="just">
              <a:spcAft>
                <a:spcPts val="800"/>
              </a:spcAft>
              <a:buFont typeface="+mj-lt"/>
              <a:buAutoNum type="alphaLcParenR"/>
            </a:pP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vsaj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33 %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zastopanosti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manj zastopanega spola med člani organov vodenja in nadzora ter izvršnimi direktorji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skupno. </a:t>
            </a:r>
          </a:p>
          <a:p>
            <a:pPr marL="0" indent="0" algn="just">
              <a:spcAft>
                <a:spcPts val="800"/>
              </a:spcAft>
              <a:buNone/>
            </a:pPr>
            <a:endParaRPr lang="sl-SI" sz="200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Družba zavezanka sprejme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politiko raznolikosti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, v kateri določi, katerega od deležev namerava izpolnjevati.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sl-SI" sz="200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8602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EF9E-EB67-519C-BB7C-86351B4D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79" y="1033288"/>
            <a:ext cx="7784119" cy="1169551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</a:rPr>
              <a:t>DELEŽ SPOLNE ZASTOPANOSTI </a:t>
            </a:r>
            <a:br>
              <a:rPr lang="sl-SI" sz="3800" dirty="0">
                <a:solidFill>
                  <a:srgbClr val="529DBA"/>
                </a:solidFill>
              </a:rPr>
            </a:br>
            <a:r>
              <a:rPr lang="sl-SI" sz="3800" dirty="0">
                <a:solidFill>
                  <a:srgbClr val="529DBA"/>
                </a:solidFill>
              </a:rPr>
              <a:t>V ORGANIH DRUŽB</a:t>
            </a:r>
            <a:endParaRPr lang="sl-SI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5C1D-34AD-68C2-0030-157981B98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0999" y="2857776"/>
            <a:ext cx="9601367" cy="315118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effectLst/>
                <a:latin typeface="+mn-lt"/>
              </a:rPr>
              <a:t>Če se družba odloči, da bo izpolnjevala cilj 40 % zastopanosti manj zastopanega spola med člani organa nadzora (</a:t>
            </a:r>
            <a:r>
              <a:rPr lang="sl-SI" sz="2000" dirty="0" err="1">
                <a:solidFill>
                  <a:schemeClr val="tx2"/>
                </a:solidFill>
                <a:effectLst/>
                <a:latin typeface="+mn-lt"/>
              </a:rPr>
              <a:t>t.i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</a:rPr>
              <a:t>. </a:t>
            </a:r>
            <a:r>
              <a:rPr lang="sl-SI" sz="2000" dirty="0" err="1">
                <a:solidFill>
                  <a:schemeClr val="tx2"/>
                </a:solidFill>
                <a:effectLst/>
                <a:latin typeface="+mn-lt"/>
              </a:rPr>
              <a:t>neizvršnimi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</a:rPr>
              <a:t> direktorji), mora določiti delež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</a:rPr>
              <a:t> glede zastopanosti manj zastopanega spola med člani organov vodenja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</a:rPr>
              <a:t>(</a:t>
            </a:r>
            <a:r>
              <a:rPr lang="sl-SI" sz="2000" dirty="0" err="1">
                <a:solidFill>
                  <a:schemeClr val="tx2"/>
                </a:solidFill>
                <a:effectLst/>
                <a:latin typeface="+mn-lt"/>
              </a:rPr>
              <a:t>t.i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</a:rPr>
              <a:t>. izvršnimi direktorji).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Svet delavcev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je pri imenovanju predstavnikov delavcev v organe nadzora in vodenja ter za izvršne direktorje družbe zavezanke dolžan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zagotoviti vsaj 33 % zastopanost manj zastopanega spola</a:t>
            </a:r>
            <a:r>
              <a:rPr lang="sl-SI" sz="20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razen če v času imenovanja ni na izbiro osebe manj zastopanega spola.  </a:t>
            </a:r>
            <a:endParaRPr lang="sl-SI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387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D366-0A3C-F187-E37E-9DEC71E9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5" y="990600"/>
            <a:ext cx="7573420" cy="1169551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  <a:effectLst/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IZBIRNI POSTOPEK V PRIMERU </a:t>
            </a:r>
            <a:br>
              <a:rPr lang="sl-SI" sz="3800" dirty="0">
                <a:solidFill>
                  <a:srgbClr val="529DBA"/>
                </a:solidFill>
                <a:effectLst/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sl-SI" sz="3800" dirty="0">
                <a:solidFill>
                  <a:srgbClr val="529DBA"/>
                </a:solidFill>
                <a:effectLst/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NEIZPOLNJEVANJA DELEŽEV</a:t>
            </a:r>
            <a:endParaRPr lang="sl-SI" sz="3800" dirty="0">
              <a:latin typeface="+mj-lt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392-4AEA-6F84-4106-0753E26F5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3852" y="2534477"/>
            <a:ext cx="9892749" cy="3806687"/>
          </a:xfrm>
        </p:spPr>
        <p:txBody>
          <a:bodyPr/>
          <a:lstStyle/>
          <a:p>
            <a:pPr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Družba zavezanka, ki ne izpolnjuje deležev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zastopanosti spolov, mora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 enakem izpolnjevanju predpisanih meril in pogojev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izbirnega postopka za imenovanje članov organov vodenja in nadzora ter izvršnih direktorjev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dati prednost osebi manj zastopanega spola, razen v izjemnih primerih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ko je treba zaradi objektivno utemeljenih razlogov, kot na primer zaradi upoštevanja politike raznolikosti na podlagi drugih osebnih okoliščin, dati prednost kandidatu nasprotnega spola.  </a:t>
            </a:r>
            <a:endParaRPr lang="sl-SI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endParaRPr lang="sl-SI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Družba zavezanka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 začetkom izbirnega postopka določi jasna, nevtralna in nedvoumna merila ter pogoje izbirnega postopka za imenovanje člana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organa vodenja ali nadzora oziroma izvršnega direktorja, ki morajo biti upoštevani v celotnem izbirnem postopku za imenovanje kandidata za prosto mesto.   </a:t>
            </a:r>
            <a:endParaRPr lang="sl-SI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575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B103-1326-CAE1-C7A8-D43B6F89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37190"/>
            <a:ext cx="8671926" cy="584775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</a:rPr>
              <a:t>PRAVICE NEIZBRANEGA KANDIDATA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B5E79-B228-6BB4-60E0-7BAA161E4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900" y="2266952"/>
            <a:ext cx="9740870" cy="4181474"/>
          </a:xfrm>
        </p:spPr>
        <p:txBody>
          <a:bodyPr/>
          <a:lstStyle/>
          <a:p>
            <a:pPr marL="360000" indent="-3600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Neizbran k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andidat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 imenovanje člana organa, ki je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oseba manj zastopanega spola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lahko od družbe zavezanke zahteva podatke o merilih in pogojih izbirnega postopka, o objektivni primerjalni oceni kandidatov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glede izpolnjevanja meril in pogojev oziroma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utemeljenosti izjeme. </a:t>
            </a:r>
          </a:p>
          <a:p>
            <a:pPr marL="360000" indent="-3600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l-SI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indent="-3600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Kadar neizbrani kandidat v postopku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 sodiščem, pri zagovorniku, pristojni inšpekciji ali drugem postopku, v katerem zahteva obravnavo postopka,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izkaže dejstva,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 upravičujejo domnevo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je bil enako kvalificiran kot izbran kandidat za imenovanje, mora družba zavezanka dokazati, da v obravnavanem primeru niso bila kršena</a:t>
            </a: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 pravila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ki urejajo prednost oseb manj zastopanega spola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izbirnih postopkih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 </a:t>
            </a:r>
          </a:p>
          <a:p>
            <a:pPr marL="360000" indent="-3600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l-SI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indent="-3600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N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eizbrani kandidat ima pravico do odškodnine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 splošnih pravilih civilnega prava in pravico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nadomestila zaradi diskriminacije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skladno z zakonom, ki ureja varstvo pred diskriminacijo. </a:t>
            </a:r>
            <a:endParaRPr lang="sl-SI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6224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949E-4FAE-4CB5-56D6-7B51FAC3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73" y="925012"/>
            <a:ext cx="7394332" cy="1169551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</a:rPr>
              <a:t>POROČANJE IN JAVNA OBJAVA </a:t>
            </a:r>
            <a:br>
              <a:rPr lang="sl-SI" sz="3800" dirty="0">
                <a:solidFill>
                  <a:srgbClr val="529DBA"/>
                </a:solidFill>
              </a:rPr>
            </a:br>
            <a:r>
              <a:rPr lang="sl-SI" sz="3800" dirty="0">
                <a:solidFill>
                  <a:srgbClr val="529DBA"/>
                </a:solidFill>
              </a:rPr>
              <a:t>PODATKOV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0BBE-CCED-AB32-5684-E5E8AEADD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2743200"/>
            <a:ext cx="9925051" cy="4114800"/>
          </a:xfrm>
        </p:spPr>
        <p:txBody>
          <a:bodyPr/>
          <a:lstStyle/>
          <a:p>
            <a:pPr algn="just" fontAlgn="base"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Družba zavezanka </a:t>
            </a:r>
            <a:r>
              <a:rPr lang="sl-S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izjavi o upravljanju </a:t>
            </a: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objavi naslednje podatke: </a:t>
            </a:r>
            <a:endParaRPr lang="sl-SI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indent="-342900" algn="just">
              <a:buSzPts val="1000"/>
              <a:buFont typeface="Arial" panose="020B0604020202020204" pitchFamily="34" charset="0"/>
              <a:buChar char="-"/>
              <a:tabLst>
                <a:tab pos="228600" algn="l"/>
              </a:tabLst>
            </a:pPr>
            <a:r>
              <a:rPr lang="sl-SI" sz="20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podatek o deležu zastopanosti spolov v organih </a:t>
            </a: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vodenja in nadzora družbe ter med izvršnimi direktorji,  </a:t>
            </a:r>
            <a:endParaRPr lang="sl-SI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indent="-342900" algn="just">
              <a:buSzPts val="1000"/>
              <a:buFont typeface="Arial" panose="020B0604020202020204" pitchFamily="34" charset="0"/>
              <a:buChar char="-"/>
              <a:tabLst>
                <a:tab pos="228600" algn="l"/>
              </a:tabLst>
            </a:pPr>
            <a:r>
              <a:rPr lang="sl-SI" sz="20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ukrepih, sprejetih za dosego deležev </a:t>
            </a: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zastopanosti posameznega spola, </a:t>
            </a:r>
            <a:endParaRPr lang="sl-SI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indent="-342900" algn="just">
              <a:buSzPts val="1000"/>
              <a:buFont typeface="Arial" panose="020B0604020202020204" pitchFamily="34" charset="0"/>
              <a:buChar char="-"/>
              <a:tabLst>
                <a:tab pos="228600" algn="l"/>
              </a:tabLst>
            </a:pPr>
            <a:r>
              <a:rPr lang="sl-SI" sz="20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razlogih, če deleži niso bili doseženi, z opisom ukrepov</a:t>
            </a: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ki jih je družba izvedla oziroma jih namerava izvesti </a:t>
            </a:r>
            <a:r>
              <a:rPr lang="sl-SI" sz="20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 njihovo izpolnitev. </a:t>
            </a:r>
            <a:endParaRPr lang="sl-SI" sz="2000" u="sng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algn="just" fontAlgn="base">
              <a:lnSpc>
                <a:spcPct val="115000"/>
              </a:lnSpc>
            </a:pPr>
            <a:endParaRPr lang="sl-SI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Podatke iz prejšnjega odstavka družba </a:t>
            </a:r>
            <a:r>
              <a:rPr lang="sl-S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objavi tudi na svoji spletni strani </a:t>
            </a:r>
            <a:r>
              <a:rPr lang="sl-SI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jih </a:t>
            </a:r>
            <a:r>
              <a:rPr lang="sl-S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posreduje Zagovorniku načela enakosti. </a:t>
            </a:r>
            <a:endParaRPr lang="sl-SI" sz="2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3924-1D2E-5AC5-0A88-24A5D42F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56" y="1187313"/>
            <a:ext cx="10649005" cy="1169551"/>
          </a:xfrm>
        </p:spPr>
        <p:txBody>
          <a:bodyPr/>
          <a:lstStyle/>
          <a:p>
            <a:r>
              <a:rPr lang="sl-SI" sz="3800" dirty="0">
                <a:solidFill>
                  <a:srgbClr val="529DBA"/>
                </a:solidFill>
              </a:rPr>
              <a:t>ORGAN ZA SPODBUJANJE URAVNOTEŽENE </a:t>
            </a:r>
            <a:br>
              <a:rPr lang="sl-SI" sz="3800" dirty="0">
                <a:solidFill>
                  <a:srgbClr val="529DBA"/>
                </a:solidFill>
              </a:rPr>
            </a:br>
            <a:r>
              <a:rPr lang="sl-SI" sz="3800" dirty="0">
                <a:solidFill>
                  <a:srgbClr val="529DBA"/>
                </a:solidFill>
              </a:rPr>
              <a:t>ZASTOPANOSTI SPOLOV V DRUŽBAH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25CD3-D770-184A-6287-E36E84490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256" y="3086784"/>
            <a:ext cx="9931599" cy="3538331"/>
          </a:xfrm>
        </p:spPr>
        <p:txBody>
          <a:bodyPr/>
          <a:lstStyle/>
          <a:p>
            <a:pPr algn="just" fontAlgn="base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Predlagan je </a:t>
            </a:r>
            <a:r>
              <a:rPr lang="sl-SI" sz="20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Zagovornik načela enakosti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, ki bo pristojen za:</a:t>
            </a:r>
          </a:p>
          <a:p>
            <a:pPr lvl="1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2000" u="sng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spremljanje, spodbujanje, analiziranje in nudenje podpore pri spodbujanju uravnotežene zastopanosti spolov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v organih vodenja in nadzora družb ter med izvršnimi direktorji;</a:t>
            </a:r>
          </a:p>
          <a:p>
            <a:pPr lvl="1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2000" u="sng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objavo seznama družb zavezank in dosežene deleže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glede zastopanosti spolov v organih vodenja in nadzora ter med izvršnimi direktorji </a:t>
            </a:r>
            <a:r>
              <a:rPr lang="sl-SI" sz="2000" u="sng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na svoji spletni strani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in</a:t>
            </a:r>
            <a:endParaRPr lang="sl-SI" sz="2000" u="sng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2000" u="sng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za izrekanje sankcij </a:t>
            </a:r>
            <a:r>
              <a:rPr lang="sl-SI" sz="20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kot nadzorni organ.</a:t>
            </a:r>
          </a:p>
          <a:p>
            <a:endParaRPr lang="sl-SI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MGRT tema">
  <a:themeElements>
    <a:clrScheme name="MGR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29DBA"/>
      </a:accent1>
      <a:accent2>
        <a:srgbClr val="3E7C94"/>
      </a:accent2>
      <a:accent3>
        <a:srgbClr val="1B495A"/>
      </a:accent3>
      <a:accent4>
        <a:srgbClr val="5C9A92"/>
      </a:accent4>
      <a:accent5>
        <a:srgbClr val="457A73"/>
      </a:accent5>
      <a:accent6>
        <a:srgbClr val="1F4843"/>
      </a:accent6>
      <a:hlink>
        <a:srgbClr val="529DBA"/>
      </a:hlink>
      <a:folHlink>
        <a:srgbClr val="3E7C9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76296ED0-79C7-4856-8DD0-1BF9266D6909}"/>
    </a:ext>
  </a:extLst>
</a:theme>
</file>

<file path=ppt/theme/theme3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FE1C4BC5-3760-4DEF-B986-24B0A3792F0D}"/>
    </a:ext>
  </a:extLst>
</a:theme>
</file>

<file path=ppt/theme/theme4.xml><?xml version="1.0" encoding="utf-8"?>
<a:theme xmlns:a="http://schemas.openxmlformats.org/drawingml/2006/main" name="2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BE3DA49D-639A-4B48-AD7B-4E6D8A0EDED8}"/>
    </a:ext>
  </a:extLst>
</a:theme>
</file>

<file path=ppt/theme/theme5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PREDLOGA - Kako narediti predstavitev MGTŠ</Template>
  <TotalTime>1070</TotalTime>
  <Words>1022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Nova</vt:lpstr>
      <vt:lpstr>Times New Roman</vt:lpstr>
      <vt:lpstr>Wingdings</vt:lpstr>
      <vt:lpstr>Republica</vt:lpstr>
      <vt:lpstr>Republika</vt:lpstr>
      <vt:lpstr>Courier New</vt:lpstr>
      <vt:lpstr>Arial</vt:lpstr>
      <vt:lpstr>Calibri</vt:lpstr>
      <vt:lpstr>Custom Design</vt:lpstr>
      <vt:lpstr>MGRT tema</vt:lpstr>
      <vt:lpstr>1_Custom Design</vt:lpstr>
      <vt:lpstr>2_Custom Design</vt:lpstr>
      <vt:lpstr>Predlog ZGD-1M  in prenos  Direktive (EU) 2022/2381 o zagotavljanju uravnotežene zastopanosti spolov  med direktorji družb, ki kotirajo na borzi </vt:lpstr>
      <vt:lpstr>Direktiva o zagotavljanju uravnotežene zastopanosti spolov  med direktorji družb, ki kotirajo na borzi </vt:lpstr>
      <vt:lpstr>OBSEG ZAVEZANCEV</vt:lpstr>
      <vt:lpstr>DELEŽ SPOLNE ZASTOPANOSTI  V ORGANIH DRUŽB</vt:lpstr>
      <vt:lpstr>DELEŽ SPOLNE ZASTOPANOSTI  V ORGANIH DRUŽB</vt:lpstr>
      <vt:lpstr>IZBIRNI POSTOPEK V PRIMERU  NEIZPOLNJEVANJA DELEŽEV</vt:lpstr>
      <vt:lpstr>PRAVICE NEIZBRANEGA KANDIDATA </vt:lpstr>
      <vt:lpstr>POROČANJE IN JAVNA OBJAVA  PODATKOV</vt:lpstr>
      <vt:lpstr>ORGAN ZA SPODBUJANJE URAVNOTEŽENE  ZASTOPANOSTI SPOLOV V DRUŽBAH</vt:lpstr>
      <vt:lpstr>SANKCIJE</vt:lpstr>
      <vt:lpstr>Izzivi prenosa evropske direktive v nacionalno  zakonodajo in zaznani izzivi iz javne razprave </vt:lpstr>
      <vt:lpstr>HVALA ZA POZORNOST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ekonomskih indikatorjev za   SIGNALIZIRANJA GROZEČE INSOLVENTNOSTI</dc:title>
  <dc:creator>Gorazd Kovačič</dc:creator>
  <cp:lastModifiedBy>Sabina Trokić</cp:lastModifiedBy>
  <cp:revision>45</cp:revision>
  <cp:lastPrinted>2023-01-31T12:40:05Z</cp:lastPrinted>
  <dcterms:created xsi:type="dcterms:W3CDTF">2023-01-31T11:55:22Z</dcterms:created>
  <dcterms:modified xsi:type="dcterms:W3CDTF">2024-03-05T13:52:30Z</dcterms:modified>
</cp:coreProperties>
</file>