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0" r:id="rId2"/>
    <p:sldId id="4371" r:id="rId3"/>
    <p:sldId id="4365" r:id="rId4"/>
    <p:sldId id="4366" r:id="rId5"/>
    <p:sldId id="4372" r:id="rId6"/>
    <p:sldId id="579" r:id="rId7"/>
    <p:sldId id="4359" r:id="rId8"/>
    <p:sldId id="1154" r:id="rId9"/>
    <p:sldId id="1140" r:id="rId10"/>
    <p:sldId id="1157" r:id="rId11"/>
    <p:sldId id="4364" r:id="rId12"/>
    <p:sldId id="1152" r:id="rId13"/>
    <p:sldId id="4369" r:id="rId14"/>
    <p:sldId id="4368" r:id="rId15"/>
    <p:sldId id="1151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9D0E"/>
    <a:srgbClr val="86BC25"/>
    <a:srgbClr val="ED3091"/>
    <a:srgbClr val="F90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2" autoAdjust="0"/>
    <p:restoredTop sz="88983" autoAdjust="0"/>
  </p:normalViewPr>
  <p:slideViewPr>
    <p:cSldViewPr snapToGrid="0">
      <p:cViewPr varScale="1">
        <p:scale>
          <a:sx n="99" d="100"/>
          <a:sy n="99" d="100"/>
        </p:scale>
        <p:origin x="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384445997826972E-2"/>
          <c:y val="4.9330581203879148E-2"/>
          <c:w val="0.89065487472239779"/>
          <c:h val="0.718772569426864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202200%</c:v>
                </c:pt>
              </c:strCache>
            </c:strRef>
          </c:tx>
          <c:spPr>
            <a:ln w="22225" cap="rnd">
              <a:solidFill>
                <a:srgbClr val="92D05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-4.5127077805327064E-2"/>
                  <c:y val="6.4705311677354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BC-467D-913E-CEB67C648C8D}"/>
                </c:ext>
              </c:extLst>
            </c:dLbl>
            <c:dLbl>
              <c:idx val="3"/>
              <c:layout>
                <c:manualLayout>
                  <c:x val="-1.7062611509617524E-2"/>
                  <c:y val="5.6408418798407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3C-4FE9-91CA-13D538069A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ED37CC"/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Sheet1!$A$2:$A$6</c:f>
              <c:numCache>
                <c:formatCode>0%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xVal>
          <c:yVal>
            <c:numRef>
              <c:f>Sheet1!$B$2:$B$6</c:f>
              <c:numCache>
                <c:formatCode>0%</c:formatCode>
                <c:ptCount val="5"/>
                <c:pt idx="0">
                  <c:v>0.26</c:v>
                </c:pt>
                <c:pt idx="1">
                  <c:v>0.18</c:v>
                </c:pt>
                <c:pt idx="2">
                  <c:v>0.22</c:v>
                </c:pt>
                <c:pt idx="3">
                  <c:v>0.24</c:v>
                </c:pt>
                <c:pt idx="4">
                  <c:v>0.30399999999999999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160-441A-90EA-622343F6AA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X-Values2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6.1831460242617028E-2"/>
                  <c:y val="7.6248671625929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60-441A-90EA-622343F6AAED}"/>
                </c:ext>
              </c:extLst>
            </c:dLbl>
            <c:dLbl>
              <c:idx val="1"/>
              <c:layout>
                <c:manualLayout>
                  <c:x val="-5.9325730703052908E-2"/>
                  <c:y val="-5.788454710234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60-441A-90EA-622343F6AAED}"/>
                </c:ext>
              </c:extLst>
            </c:dLbl>
            <c:dLbl>
              <c:idx val="2"/>
              <c:layout>
                <c:manualLayout>
                  <c:x val="-4.8852236426925551E-2"/>
                  <c:y val="-6.2032993541816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60-441A-90EA-622343F6AAED}"/>
                </c:ext>
              </c:extLst>
            </c:dLbl>
            <c:dLbl>
              <c:idx val="3"/>
              <c:layout>
                <c:manualLayout>
                  <c:x val="-4.4624957753848324E-2"/>
                  <c:y val="-5.1451188627899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CD-4D13-BE4C-599F6C70D70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ED3091"/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Sheet1!$A$2:$A$6</c:f>
              <c:numCache>
                <c:formatCode>0%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xVal>
          <c:yVal>
            <c:numRef>
              <c:f>Sheet1!$C$2:$C$6</c:f>
              <c:numCache>
                <c:formatCode>0%</c:formatCode>
                <c:ptCount val="5"/>
                <c:pt idx="0">
                  <c:v>0.2</c:v>
                </c:pt>
                <c:pt idx="1">
                  <c:v>0.24</c:v>
                </c:pt>
                <c:pt idx="2">
                  <c:v>0.26</c:v>
                </c:pt>
                <c:pt idx="3">
                  <c:v>0.28000000000000003</c:v>
                </c:pt>
                <c:pt idx="4">
                  <c:v>0.23580000000000001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160-441A-90EA-622343F6AAE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36982064"/>
        <c:axId val="237158192"/>
      </c:scatterChart>
      <c:valAx>
        <c:axId val="236982064"/>
        <c:scaling>
          <c:orientation val="minMax"/>
          <c:max val="2023"/>
          <c:min val="2019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237158192"/>
        <c:crossesAt val="0"/>
        <c:crossBetween val="midCat"/>
        <c:majorUnit val="1"/>
        <c:minorUnit val="1"/>
      </c:valAx>
      <c:valAx>
        <c:axId val="237158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6982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6A8"/>
            </a:solidFill>
          </c:spPr>
          <c:dPt>
            <c:idx val="0"/>
            <c:bubble3D val="0"/>
            <c:spPr>
              <a:solidFill>
                <a:schemeClr val="accent1"/>
              </a:solidFill>
              <a:ln w="1784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E9-40A9-8775-AF7585CCB161}"/>
              </c:ext>
            </c:extLst>
          </c:dPt>
          <c:dPt>
            <c:idx val="1"/>
            <c:bubble3D val="0"/>
            <c:spPr>
              <a:solidFill>
                <a:srgbClr val="0076A8"/>
              </a:solidFill>
              <a:ln w="1784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E9-40A9-8775-AF7585CCB161}"/>
              </c:ext>
            </c:extLst>
          </c:dPt>
          <c:dPt>
            <c:idx val="2"/>
            <c:bubble3D val="0"/>
            <c:spPr>
              <a:solidFill>
                <a:srgbClr val="0076A8"/>
              </a:solidFill>
              <a:ln w="1784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E9-40A9-8775-AF7585CCB161}"/>
              </c:ext>
            </c:extLst>
          </c:dPt>
          <c:dPt>
            <c:idx val="3"/>
            <c:bubble3D val="0"/>
            <c:spPr>
              <a:solidFill>
                <a:srgbClr val="0076A8"/>
              </a:solidFill>
              <a:ln w="1784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E9-40A9-8775-AF7585CCB16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19.510000000000002</c:v>
                </c:pt>
                <c:pt idx="1">
                  <c:v>80.489999999999995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E9-40A9-8775-AF7585CCB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3799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sl-SI" sz="1600" b="0" i="0" u="none" strike="noStrike" kern="1200" spc="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sl-SI" sz="14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Podatki št. novoimen. čl. NS, št. skupščin in družb </a:t>
            </a:r>
          </a:p>
          <a:p>
            <a:pPr>
              <a:defRPr lang="sl-SI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sl-SI" sz="14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l-SI" sz="1600" b="0" i="0" u="none" strike="noStrike" kern="1200" spc="0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št. novih članov NS</c:v>
                </c:pt>
                <c:pt idx="1">
                  <c:v>št. skupščin</c:v>
                </c:pt>
                <c:pt idx="2">
                  <c:v>št. družb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25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1-42C8-8D9B-F90B067519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št. novih članov NS</c:v>
                </c:pt>
                <c:pt idx="1">
                  <c:v>št. skupščin</c:v>
                </c:pt>
                <c:pt idx="2">
                  <c:v>št. družb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70</c:v>
                </c:pt>
                <c:pt idx="1">
                  <c:v>27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F1-42C8-8D9B-F90B067519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št. novih članov NS</c:v>
                </c:pt>
                <c:pt idx="1">
                  <c:v>št. skupščin</c:v>
                </c:pt>
                <c:pt idx="2">
                  <c:v>št. družb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64</c:v>
                </c:pt>
                <c:pt idx="1">
                  <c:v>32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F1-42C8-8D9B-F90B067519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št. novih članov NS</c:v>
                </c:pt>
                <c:pt idx="1">
                  <c:v>št. skupščin</c:v>
                </c:pt>
                <c:pt idx="2">
                  <c:v>št. družb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42</c:v>
                </c:pt>
                <c:pt idx="1">
                  <c:v>22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D5-4146-BE19-A7CD6609F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9069184"/>
        <c:axId val="1659072928"/>
      </c:barChart>
      <c:catAx>
        <c:axId val="165906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659072928"/>
        <c:crosses val="autoZero"/>
        <c:auto val="1"/>
        <c:lblAlgn val="ctr"/>
        <c:lblOffset val="100"/>
        <c:noMultiLvlLbl val="0"/>
      </c:catAx>
      <c:valAx>
        <c:axId val="1659072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5906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54895176804155E-2"/>
          <c:y val="0.16326659774067112"/>
          <c:w val="0.9246902096463917"/>
          <c:h val="0.631351735684135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bevel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0.11</c:v>
                </c:pt>
                <c:pt idx="2">
                  <c:v>0.28000000000000003</c:v>
                </c:pt>
                <c:pt idx="3">
                  <c:v>0.21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649-498F-A130-D4A1BAC52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577160"/>
        <c:axId val="869574640"/>
      </c:lineChart>
      <c:catAx>
        <c:axId val="86957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869574640"/>
        <c:crosses val="autoZero"/>
        <c:auto val="1"/>
        <c:lblAlgn val="ctr"/>
        <c:lblOffset val="100"/>
        <c:noMultiLvlLbl val="0"/>
      </c:catAx>
      <c:valAx>
        <c:axId val="869574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69577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0.88644</cdr:x>
      <cdr:y>0.60721</cdr:y>
    </cdr:from>
    <cdr:to>
      <cdr:x>0.95695</cdr:x>
      <cdr:y>0.66082</cdr:y>
    </cdr:to>
    <cdr:sp macro="" textlink="">
      <cdr:nvSpPr>
        <cdr:cNvPr id="2" name="TextBox 22">
          <a:extLst xmlns:a="http://schemas.openxmlformats.org/drawingml/2006/main">
            <a:ext uri="{FF2B5EF4-FFF2-40B4-BE49-F238E27FC236}">
              <a16:creationId xmlns:a16="http://schemas.microsoft.com/office/drawing/2014/main" id="{5728B162-8F6D-810C-DCFE-ED5265C90654}"/>
            </a:ext>
          </a:extLst>
        </cdr:cNvPr>
        <cdr:cNvSpPr txBox="1"/>
      </cdr:nvSpPr>
      <cdr:spPr>
        <a:xfrm xmlns:a="http://schemas.openxmlformats.org/drawingml/2006/main">
          <a:off x="6466500" y="2963303"/>
          <a:ext cx="51435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S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l-SI" sz="1100" dirty="0"/>
            <a:t>2</a:t>
          </a:r>
          <a:r>
            <a:rPr lang="en-GB" sz="1100" dirty="0"/>
            <a:t>0</a:t>
          </a:r>
          <a:endParaRPr lang="sl-SI" sz="1100" dirty="0"/>
        </a:p>
      </cdr:txBody>
    </cdr:sp>
  </cdr:relSizeAnchor>
  <cdr:relSizeAnchor xmlns:cdr="http://schemas.openxmlformats.org/drawingml/2006/chartDrawing">
    <cdr:from>
      <cdr:x>0.56692</cdr:x>
      <cdr:y>0.59168</cdr:y>
    </cdr:from>
    <cdr:to>
      <cdr:x>0.63743</cdr:x>
      <cdr:y>0.64529</cdr:y>
    </cdr:to>
    <cdr:sp macro="" textlink="">
      <cdr:nvSpPr>
        <cdr:cNvPr id="3" name="TextBox 22">
          <a:extLst xmlns:a="http://schemas.openxmlformats.org/drawingml/2006/main">
            <a:ext uri="{FF2B5EF4-FFF2-40B4-BE49-F238E27FC236}">
              <a16:creationId xmlns:a16="http://schemas.microsoft.com/office/drawing/2014/main" id="{5728B162-8F6D-810C-DCFE-ED5265C90654}"/>
            </a:ext>
          </a:extLst>
        </cdr:cNvPr>
        <cdr:cNvSpPr txBox="1"/>
      </cdr:nvSpPr>
      <cdr:spPr>
        <a:xfrm xmlns:a="http://schemas.openxmlformats.org/drawingml/2006/main">
          <a:off x="3977070" y="2887520"/>
          <a:ext cx="49462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S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l-SI" sz="1100" dirty="0"/>
            <a:t>2</a:t>
          </a:r>
          <a:r>
            <a:rPr lang="en-GB" sz="1100" dirty="0"/>
            <a:t>2</a:t>
          </a:r>
          <a:endParaRPr lang="sl-SI" sz="1100" dirty="0"/>
        </a:p>
      </cdr:txBody>
    </cdr:sp>
  </cdr:relSizeAnchor>
  <cdr:relSizeAnchor xmlns:cdr="http://schemas.openxmlformats.org/drawingml/2006/chartDrawing">
    <cdr:from>
      <cdr:x>0.23921</cdr:x>
      <cdr:y>0.40183</cdr:y>
    </cdr:from>
    <cdr:to>
      <cdr:x>0.30972</cdr:x>
      <cdr:y>0.45544</cdr:y>
    </cdr:to>
    <cdr:sp macro="" textlink="">
      <cdr:nvSpPr>
        <cdr:cNvPr id="4" name="TextBox 22">
          <a:extLst xmlns:a="http://schemas.openxmlformats.org/drawingml/2006/main">
            <a:ext uri="{FF2B5EF4-FFF2-40B4-BE49-F238E27FC236}">
              <a16:creationId xmlns:a16="http://schemas.microsoft.com/office/drawing/2014/main" id="{5728B162-8F6D-810C-DCFE-ED5265C90654}"/>
            </a:ext>
          </a:extLst>
        </cdr:cNvPr>
        <cdr:cNvSpPr txBox="1"/>
      </cdr:nvSpPr>
      <cdr:spPr>
        <a:xfrm xmlns:a="http://schemas.openxmlformats.org/drawingml/2006/main">
          <a:off x="1678094" y="1960989"/>
          <a:ext cx="49462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S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/>
            <a:t>42</a:t>
          </a:r>
          <a:endParaRPr lang="sl-SI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925F8-67B2-452A-8A56-B3762472C5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C875E-D676-434B-9A7F-C21FB05ECE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336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7T10:26:01.1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0 116 24575,'8'0'0,"11"0"0,3 0 0,3 0 0,5 0 0,-5 0 0,8 0 0,-8 0 0,5 5 0,-16-4 0,9 4 0,-11-5 0,5 0 0,-5 0 0,0 0 0,-4 0 0,4 0 0,0 0 0,4 0 0,1 0 0,-5 0 0,3 0 0,-2 0 0,0 0 0,-2 0 0,1 0 0,-3 0 0,2 0 0,-2 0 0,-1 0 0,0 3 0,3-2 0,-2 3 0,7-4 0,-7 0 0,2 0 0,-3 0 0,0 0 0,1 0 0,-1 0 0,0 0 0,0 0 0,0 0 0,0 0 0,0 0 0,0 0 0,0 0 0,0 0 0,0 0 0,0 0 0,1 0 0,-1 0 0,0 0 0,0-4 0,3 3 0,2-2 0,0 3 0,2 0 0,-3 0 0,1 0 0,2 0 0,-6 0 0,3 0 0,0-4 0,-3 3 0,2-2 0,1 3 0,-3 0 0,3 0 0,-4-4 0,0 3 0,0-2 0,0 3 0,0 0 0,4 0 0,-3 0 0,6 0 0,-3 0 0,12-5 0,-10 4 0,9-4 0,-11 5 0,1 0 0,-2 0 0,-3 0 0,0 0 0,-3-4 0,6 3 0,-2-2 0,7 3 0,0 0 0,-3 0 0,2 0 0,-6 0 0,6 0 0,-6 0 0,3 0 0,-4 0 0,0 0 0,0 0 0,4 0 0,-3 0 0,2 0 0,1 0 0,-3 0 0,6 0 0,-6 0 0,7 0 0,-8 0 0,4 0 0,-4 0 0,0 0 0,0 0 0,0 0 0,1 0 0,-1 0 0,3 0 0,-2 0 0,3 0 0,-4 0 0,0 0 0,0 0 0,0 0 0,0-4 0,0 3 0,1-2 0,-1 3 0,0 0 0,0 0 0,3 0 0,-2 0 0,3 0 0,-4 0 0,0 0 0,4 0 0,-3 0 0,3 0 0,-1 0 0,-2 0 0,14 0 0,-13 0 0,13 0 0,-3 0 0,-3 0 0,14 0 0,-13 0 0,12 0 0,-12 0 0,6 0 0,-8 0 0,-4 0 0,0 0 0,-4 0 0,0 0 0,0 0 0,0 0 0,0 0 0,1 0 0,-1 0 0,3 0 0,2 0 0,10-4 0,-5 3 0,5-6 0,-6 6 0,-1-2 0,-4-1 0,11 3 0,-9-3 0,9 4 0,1 0 0,1 0 0,21 0 0,-11 0 0,24 0 0,-23 0 0,3-3 0,-9 2 0,-12-3 0,2 4 0,-5 0 0,-6 0 0,3 0 0,-1 0 0,-2 0 0,7 0 0,-4 0 0,12 0 0,1 0 0,0 0 0,-2 0 0,-10 0 0,2 0 0,-6 0 0,2 0 0,1 0 0,-3 0 0,3 0 0,-4 0 0,0 0 0,0 0 0,0 0 0,0 0 0,0 0 0,4 0 0,-3 0 0,3 0 0,-4 0 0,0 0 0,3-3 0,2 2 0,3-3 0,0 4 0,1 0 0,-1 0 0,7 0 0,2 0 0,7 0 0,1-4 0,-1 2 0,0-2 0,0 4 0,-10 0 0,0 0 0,-9 0 0,-1-4 0,4 3 0,-7-3 0,13 4 0,13 0 0,14-6 0,27 4 0,4-5-289,-27 6 0,0 2 289,30-1 0,-30 0 0,-3 0 0,3 0 0,6 0 0,-27 0 0,-7 0 0,-2 0 0,-10 0 578,-1 0-578,-1 0 0,2 0 0,0 0 0,-2 0 0,1 0 0,0 0 0,1 0 0,2 0 0,-6 0 0,3 0 0,-4 0 0,0 0 0,0 0 0,4 0 0,-3 0 0,6 0 0,-6 0 0,3 0 0,-1 0 0,2 0 0,3 0 0,-3 0 0,2 0 0,5 0 0,5 0 0,0 0 0,19 0 0,-2 0 0,0 0 0,2 0 0,-19 0 0,-4 0 0,-2 0 0,-11 0 0,0 0 0,4 0 0,1 0 0,-1-4 0,3 3 0,-6-2 0,3 3 0,-4 0 0,4 0 0,-3 0 0,2 0 0,1 0 0,-3 0 0,14 0 0,-2 0 0,25 0 0,3 0 0,14 0 0,-1 7 0,14-6 0,4 15-367,-28-15 1,2 0 366,42 15 0,-44-10 0,3-1 0,19-1 0,0 2 0,-21 3 0,0-2 0,23-5 0,-4-2 0,8 9 0,-18-9 0,-16 0 0,-21 0 0,-2 0 0,-7 0 0,-3 0 733,-1 0-733,-4 0 0,0 0 0,4 0 0,7 0 0,6 0 0,8 0 0,-1 0 0,-7 0 0,19 0 0,-26 0 0,25 5 0,-29-4 0,17 4 0,-6-5 0,7 0 0,14 0 0,3 0 0,0 0 0,-3 4 0,-14-3 0,0 4 0,0 0 0,1-4 0,-8 4 0,-2-5 0,0 0 0,2 5 0,8-4 0,-8 4 0,-2-5 0,-7 0 0,-3 0 0,-2 0 0,-2 0 0,-1 0 0,0 0 0,0 0 0,0 0 0,3 0 0,2 0 0,10 0 0,2 0 0,8-5 0,12-3 0,5 1 0,26-8 0,-10 13 0,23-15 0,-36 15 0,-1-9 0,-32 10 0,-9-7 0,-6 8 0,-2-4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7T10:26:08.3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24575,'8'0'0,"-3"3"0,2-2 0,-3 3 0,4-4 0,0 0 0,1 0 0,-1 0 0,3 0 0,2 0 0,3 0 0,0 0 0,7 0 0,-5 0 0,26 0 0,-15 0 0,30 0 0,-23 0 0,9 0 0,-12 0 0,-1 0 0,-7 0 0,19 0 0,-16 0 0,18 0 0,0 0 0,-10 0 0,9 0 0,-12 0 0,-8 0 0,-6 0 0,-3 0 0,-7 0 0,2 0 0,-3 0 0,0 0 0,1 0 0,-1 0 0,0 0 0,3 0 0,2 0 0,3 0 0,-3 0 0,2 0 0,5 0 0,-2 0 0,5-4 0,0 3 0,-5-2 0,5 3 0,1 0 0,-6 0 0,5 0 0,-7 0 0,0 0 0,1-4 0,-1 3 0,7-2 0,-1 3 0,-2 0 0,-1 0 0,1 0 0,-2 0 0,12 0 0,-5 0 0,7 0 0,1 0 0,-1 0 0,0 0 0,14 0 0,3 0 0,0 0 0,10 0 0,-23 0 0,23 0 0,-23 0 0,10 0 0,-21 0 0,-2 0 0,-7 0 0,0 0 0,1 0 0,-5 0 0,3 0 0,-2 0 0,-1-4 0,11 3 0,-9-2 0,10 3 0,-8 0 0,7 0 0,2 0 0,34 0 0,-6 0 0,23 0 0,-13 0 0,13 0 0,-24 0 0,34 0 0,-47 0 0,21 0 0,-35 0 0,-2 0 0,-7 0 0,7 0 0,-8 0 0,7 0 0,-2 0 0,-2 0 0,12 0 0,-12 0 0,6 0 0,-8 0 0,-4 0 0,0 0 0,-4 0 0,0 0 0,0 0 0,-3-4 0,2 3 0,-3-2 0,4 3 0,1 0 0,-1 0 0,0 0 0,3 0 0,2 0 0,3 0 0,0 0 0,8-5 0,1 4 0,7-4 0,14 5 0,3 0 0,0 0 0,24 0 0,-34 0 0,33 0 0,-23 0 0,14 0 0,-14 0 0,-3 0 0,-21 0 0,-5 0 0,-9 0 0,-3 0 0,1 0 0,-1 0 0,0 0 0,0 0 0,0 0 0,0 0 0,0 0 0,0 0 0,4 0 0,-3 0 0,2 0 0,1 0 0,1 0 0,-1 0 0,11 0 0,-9 0 0,16 0 0,-4 0 0,6 0 0,0 0 0,14 0 0,-11 0 0,11 0 0,13 0 0,-20 0 0,34 0 0,-10 0 0,-11 0 0,7 0 0,-26 5 0,-12-4 0,2 4 0,-14-5 0,2 0 0,1 0 0,-3 0 0,3 0 0,-1 0 0,2 0 0,-1 0 0,4 0 0,-7 0 0,2 0 0,-3 0 0,0 0 0,1 0 0,-1 0 0,0 0 0,3 0 0,9 0 0,19 0 0,10 0 0,13 0 0,1 0 0,-14 0 0,-3 0 0,-14 0 0,-7 0 0,-2 0 0,-10 0 0,-1 0 0,-8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7T10:26:14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36 24575,'8'0'0,"0"0"0,0 0 0,0 0 0,0 0 0,0 0 0,0 0 0,0 0 0,4 0 0,1 0 0,10 0 0,2 0 0,7 0 0,14 0 0,3 0 0,0 0 0,24 0 0,-34 0 0,34 0 0,-38 0 0,4 0 0,-9 0 0,-15 0 0,7-4 0,-13 3 0,3-2 0,-4 3 0,0 0 0,0 0 0,0 0 0,0 0 0,0 0 0,0 0 0,4 0 0,-3 0 0,3 0 0,-4 0 0,0 0 0,0 0 0,4 0 0,-3 0 0,2 0 0,1 0 0,-3 0 0,6 0 0,-6 0 0,3 0 0,-1 0 0,9 0 0,5 0 0,7 0 0,28 0 0,-8 0 0,-2 0 0,3 0-646,30 0 646,-23 0 0,0 0 0,36 0 0,-42 0 0,-1 0 0,26 0 0,-16 0 0,-17 0 0,-21 0 0,-2 0 0,-10 0 0,2 0 646,-3 0-646,5 0 0,-1 0 0,7 0 0,16 0 0,10 0 0,0 0 0,10 0 0,-10 0 0,14 0 0,-14 0 0,-3 0 0,-1 0 0,-16 0 0,15 0 0,-6 0 0,-2 0 0,23 0 0,5 0 0,2 0 0,11 0 0,-1 0 0,-24 0 0,35 0 0,-35 0 0,24 0 0,-13 0 0,-1 0 0,-12 0 0,-5 5 0,-20-4 0,-1 4 0,-1-5 0,-5 0 0,2 0 0,-5 0 0,-3 0 0,5 0 0,-1 0 0,0 0 0,-3 0 0,2 0 0,1 0 0,1 0 0,-1 0 0,-1 0 0,-2 0 0,3 0 0,0 0 0,1 0 0,-5 0 0,3 0 0,-2 0 0,-1 0 0,0 0 0,7 0 0,-5 0 0,30 0 0,-15 0 0,30 0 0,4 0 0,16 0 0,14 0-619,-34-5 0,2 0 619,-4 4 0,0-1 0,5-3 0,-1 0-142,-6 5 0,-3 0 142,27 0 0,-3 0 0,-13 0 0,-1-6 0,-12 4 1219,-12-5-1219,-15 7 303,1 0-303,-6 0 0,1 0 0,-7 0 0,-4 0 0,0 0 0,-3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E78F8-A069-4946-A410-BD8002B6E07A}" type="datetimeFigureOut">
              <a:rPr lang="sl-SI" smtClean="0"/>
              <a:t>7. 03. 24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E9E9D-8380-45B9-B0BC-48404EBFBA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706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Obstajata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pristopa</a:t>
            </a:r>
            <a:r>
              <a:rPr lang="en-US" dirty="0"/>
              <a:t> </a:t>
            </a:r>
            <a:r>
              <a:rPr lang="en-US" dirty="0" err="1"/>
              <a:t>zavzemanja</a:t>
            </a:r>
            <a:r>
              <a:rPr lang="en-US" dirty="0"/>
              <a:t> za </a:t>
            </a:r>
            <a:r>
              <a:rPr lang="en-US" dirty="0" err="1"/>
              <a:t>izboljšanje</a:t>
            </a:r>
            <a:r>
              <a:rPr lang="en-US" dirty="0"/>
              <a:t> </a:t>
            </a:r>
            <a:r>
              <a:rPr lang="en-US" dirty="0" err="1"/>
              <a:t>spolne</a:t>
            </a:r>
            <a:r>
              <a:rPr lang="en-US" dirty="0"/>
              <a:t> </a:t>
            </a:r>
            <a:r>
              <a:rPr lang="en-US" dirty="0" err="1"/>
              <a:t>uravnoteženosti</a:t>
            </a:r>
            <a:r>
              <a:rPr lang="en-US" dirty="0"/>
              <a:t> – </a:t>
            </a:r>
            <a:r>
              <a:rPr lang="en-US" dirty="0" err="1"/>
              <a:t>zakonska</a:t>
            </a:r>
            <a:r>
              <a:rPr lang="en-US" dirty="0"/>
              <a:t> </a:t>
            </a:r>
            <a:r>
              <a:rPr lang="en-US" dirty="0" err="1"/>
              <a:t>regulacija</a:t>
            </a:r>
            <a:r>
              <a:rPr lang="en-US" dirty="0"/>
              <a:t> in </a:t>
            </a:r>
            <a:r>
              <a:rPr lang="en-US" dirty="0" err="1"/>
              <a:t>samoregulacija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Pobuda</a:t>
            </a:r>
            <a:r>
              <a:rPr lang="en-US" dirty="0"/>
              <a:t> ZNS za </a:t>
            </a:r>
            <a:r>
              <a:rPr lang="en-US" dirty="0" err="1"/>
              <a:t>prostovoljno</a:t>
            </a:r>
            <a:r>
              <a:rPr lang="en-US" dirty="0"/>
              <a:t> </a:t>
            </a:r>
            <a:r>
              <a:rPr lang="en-US" dirty="0" err="1"/>
              <a:t>doseganje</a:t>
            </a:r>
            <a:r>
              <a:rPr lang="en-US" dirty="0"/>
              <a:t> </a:t>
            </a:r>
            <a:r>
              <a:rPr lang="en-US" dirty="0" err="1"/>
              <a:t>ciljev</a:t>
            </a:r>
            <a:r>
              <a:rPr lang="en-US" dirty="0"/>
              <a:t> </a:t>
            </a:r>
            <a:r>
              <a:rPr lang="en-US" dirty="0" err="1"/>
              <a:t>spolne</a:t>
            </a:r>
            <a:r>
              <a:rPr lang="en-US" dirty="0"/>
              <a:t> </a:t>
            </a:r>
            <a:r>
              <a:rPr lang="en-US" dirty="0" err="1"/>
              <a:t>raznolikosti</a:t>
            </a:r>
            <a:r>
              <a:rPr lang="en-US" dirty="0"/>
              <a:t> v </a:t>
            </a:r>
            <a:r>
              <a:rPr lang="en-US" dirty="0" err="1"/>
              <a:t>oragnih</a:t>
            </a:r>
            <a:r>
              <a:rPr lang="en-US" dirty="0"/>
              <a:t> </a:t>
            </a:r>
            <a:r>
              <a:rPr lang="en-US" dirty="0" err="1"/>
              <a:t>vodenja</a:t>
            </a:r>
            <a:r>
              <a:rPr lang="en-US" dirty="0"/>
              <a:t> in </a:t>
            </a:r>
            <a:r>
              <a:rPr lang="en-US" dirty="0" err="1"/>
              <a:t>nadzora</a:t>
            </a:r>
            <a:r>
              <a:rPr lang="en-US" dirty="0"/>
              <a:t> </a:t>
            </a:r>
            <a:r>
              <a:rPr lang="en-US" dirty="0" err="1"/>
              <a:t>državnih</a:t>
            </a:r>
            <a:r>
              <a:rPr lang="en-US" dirty="0"/>
              <a:t> družb in družb, ki </a:t>
            </a:r>
            <a:r>
              <a:rPr lang="en-US" dirty="0" err="1"/>
              <a:t>kotirajo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borzi</a:t>
            </a:r>
            <a:r>
              <a:rPr lang="en-US" dirty="0"/>
              <a:t>, je primer </a:t>
            </a:r>
            <a:r>
              <a:rPr lang="en-US" dirty="0" err="1"/>
              <a:t>poskusa</a:t>
            </a:r>
            <a:r>
              <a:rPr lang="en-US" dirty="0"/>
              <a:t> </a:t>
            </a:r>
            <a:r>
              <a:rPr lang="en-US" dirty="0" err="1"/>
              <a:t>samoregulacije</a:t>
            </a:r>
            <a:r>
              <a:rPr lang="en-US" dirty="0"/>
              <a:t> v </a:t>
            </a:r>
            <a:r>
              <a:rPr lang="en-US" dirty="0" err="1"/>
              <a:t>Slovenji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leta</a:t>
            </a:r>
            <a:r>
              <a:rPr lang="en-US" dirty="0"/>
              <a:t> 20219. To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naredili</a:t>
            </a:r>
            <a:r>
              <a:rPr lang="en-US" dirty="0"/>
              <a:t> po </a:t>
            </a:r>
            <a:r>
              <a:rPr lang="en-US" dirty="0" err="1"/>
              <a:t>vzoru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združenj</a:t>
            </a:r>
            <a:r>
              <a:rPr lang="en-US" dirty="0"/>
              <a:t> v </a:t>
            </a:r>
            <a:r>
              <a:rPr lang="en-US" dirty="0" err="1"/>
              <a:t>tujini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in se </a:t>
            </a:r>
            <a:r>
              <a:rPr lang="en-US" dirty="0" err="1"/>
              <a:t>povezali</a:t>
            </a:r>
            <a:r>
              <a:rPr lang="en-US" dirty="0"/>
              <a:t> s </a:t>
            </a:r>
            <a:r>
              <a:rPr lang="en-US" dirty="0" err="1"/>
              <a:t>partnerjem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družbo</a:t>
            </a:r>
            <a:r>
              <a:rPr lang="en-US" dirty="0"/>
              <a:t> Deloitte za  </a:t>
            </a:r>
            <a:r>
              <a:rPr lang="en-US" dirty="0" err="1"/>
              <a:t>Slovenijo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K </a:t>
            </a:r>
            <a:r>
              <a:rPr lang="en-US" dirty="0" err="1"/>
              <a:t>oblikovanju</a:t>
            </a:r>
            <a:r>
              <a:rPr lang="en-US" dirty="0"/>
              <a:t> </a:t>
            </a:r>
            <a:r>
              <a:rPr lang="en-US" dirty="0" err="1"/>
              <a:t>politike</a:t>
            </a:r>
            <a:r>
              <a:rPr lang="en-US" dirty="0"/>
              <a:t> </a:t>
            </a:r>
            <a:r>
              <a:rPr lang="en-US" dirty="0" err="1"/>
              <a:t>raznolikosti</a:t>
            </a:r>
            <a:r>
              <a:rPr lang="en-US" dirty="0"/>
              <a:t> DRUŽBE, ZAVEZANE REVIDIRANJU,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danes</a:t>
            </a:r>
            <a:r>
              <a:rPr lang="en-US" dirty="0"/>
              <a:t> </a:t>
            </a:r>
            <a:r>
              <a:rPr lang="en-US" dirty="0" err="1"/>
              <a:t>zavezuje</a:t>
            </a:r>
            <a:r>
              <a:rPr lang="en-US" dirty="0"/>
              <a:t> 70. </a:t>
            </a:r>
            <a:r>
              <a:rPr lang="en-US" dirty="0" err="1"/>
              <a:t>člen</a:t>
            </a:r>
            <a:r>
              <a:rPr lang="en-US" dirty="0"/>
              <a:t> ZGD-1 in </a:t>
            </a:r>
            <a:r>
              <a:rPr lang="en-US" dirty="0" err="1"/>
              <a:t>napotujejo</a:t>
            </a:r>
            <a:r>
              <a:rPr lang="en-US" dirty="0"/>
              <a:t> </a:t>
            </a:r>
            <a:r>
              <a:rPr lang="en-US" dirty="0" err="1"/>
              <a:t>kodeksi</a:t>
            </a:r>
            <a:r>
              <a:rPr lang="en-US" dirty="0"/>
              <a:t> </a:t>
            </a:r>
            <a:r>
              <a:rPr lang="en-US" dirty="0" err="1"/>
              <a:t>upravljanaj</a:t>
            </a:r>
            <a:r>
              <a:rPr lang="en-US" dirty="0"/>
              <a:t> družb.: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usmerjena na </a:t>
            </a:r>
            <a:r>
              <a:rPr lang="sl-SI" sz="1200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velike družbe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, kjer so organi vodenja in nadzora veččlanski oz. </a:t>
            </a:r>
            <a:r>
              <a:rPr lang="sl-SI" sz="1200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družbe zavezane revidiranju skladno 70. členu ZGD-1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, kamor se vštevajo tudi </a:t>
            </a:r>
            <a:r>
              <a:rPr lang="sl-SI" sz="1200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nekatere srednje družbe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Pobuda</a:t>
            </a:r>
            <a:r>
              <a:rPr lang="en-US" dirty="0"/>
              <a:t> pa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predlagane</a:t>
            </a:r>
            <a:r>
              <a:rPr lang="en-US" dirty="0"/>
              <a:t> </a:t>
            </a:r>
            <a:r>
              <a:rPr lang="en-US" dirty="0" err="1"/>
              <a:t>cilje</a:t>
            </a:r>
            <a:r>
              <a:rPr lang="en-US" dirty="0"/>
              <a:t> glede </a:t>
            </a:r>
            <a:r>
              <a:rPr lang="en-US" dirty="0" err="1"/>
              <a:t>spolne</a:t>
            </a:r>
            <a:r>
              <a:rPr lang="en-US" dirty="0"/>
              <a:t> </a:t>
            </a:r>
            <a:r>
              <a:rPr lang="en-US" dirty="0" err="1"/>
              <a:t>uravnoteženosti</a:t>
            </a:r>
            <a:r>
              <a:rPr lang="en-US" dirty="0"/>
              <a:t> za politico </a:t>
            </a:r>
            <a:r>
              <a:rPr lang="en-US" dirty="0" err="1"/>
              <a:t>raznolikosti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jo </a:t>
            </a:r>
            <a:r>
              <a:rPr lang="en-US" dirty="0" err="1"/>
              <a:t>sprejme</a:t>
            </a:r>
            <a:r>
              <a:rPr lang="en-US" dirty="0"/>
              <a:t> NS.</a:t>
            </a:r>
          </a:p>
          <a:p>
            <a:r>
              <a:rPr lang="en-US" dirty="0"/>
              <a:t>S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namenom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pisali</a:t>
            </a:r>
            <a:r>
              <a:rPr lang="en-US" dirty="0"/>
              <a:t> </a:t>
            </a:r>
            <a:r>
              <a:rPr lang="en-US" dirty="0" err="1"/>
              <a:t>vsem</a:t>
            </a:r>
            <a:r>
              <a:rPr lang="en-US" dirty="0"/>
              <a:t> </a:t>
            </a:r>
            <a:r>
              <a:rPr lang="en-US" dirty="0" err="1"/>
              <a:t>borznim</a:t>
            </a:r>
            <a:r>
              <a:rPr lang="en-US" dirty="0"/>
              <a:t> in </a:t>
            </a:r>
            <a:r>
              <a:rPr lang="en-US" dirty="0" err="1"/>
              <a:t>državnim</a:t>
            </a:r>
            <a:r>
              <a:rPr lang="en-US" dirty="0"/>
              <a:t> </a:t>
            </a:r>
            <a:r>
              <a:rPr lang="en-US" dirty="0" err="1"/>
              <a:t>družbam</a:t>
            </a:r>
            <a:r>
              <a:rPr lang="en-US" dirty="0"/>
              <a:t> in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pozvali</a:t>
            </a:r>
            <a:r>
              <a:rPr lang="en-US" dirty="0"/>
              <a:t> k SAMOREGULACIJI </a:t>
            </a:r>
            <a:r>
              <a:rPr lang="sl-SI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oblikovanje ali dopolnitev POLITIKE RAZNOLIKOSTI 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ciljno spolno raznolikostjo 40/33/2026.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B75132-5DD5-4CE7-A36B-6A5FF93C34B8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162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3738"/>
            <a:ext cx="6154738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9E439-0A36-4389-B1D4-036D35E9F4E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91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3738"/>
            <a:ext cx="6154738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9E439-0A36-4389-B1D4-036D35E9F4E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27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l-SI" dirty="0"/>
            </a:br>
            <a:br>
              <a:rPr lang="sl-SI" dirty="0"/>
            </a:br>
            <a:br>
              <a:rPr lang="sl-SI" dirty="0"/>
            </a:b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B75132-5DD5-4CE7-A36B-6A5FF93C34B8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46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3738"/>
            <a:ext cx="6154738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Ni spremembe zaradi Intereurope – sprememba samo v upravi.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9E439-0A36-4389-B1D4-036D35E9F4E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2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3738"/>
            <a:ext cx="6154738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9E439-0A36-4389-B1D4-036D35E9F4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000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E9E9D-8380-45B9-B0BC-48404EBFBA92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323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877157-E5A5-4CAE-9A39-936B7E75E2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982" y="767848"/>
            <a:ext cx="6871028" cy="771525"/>
          </a:xfrm>
        </p:spPr>
        <p:txBody>
          <a:bodyPr/>
          <a:lstStyle>
            <a:lvl1pPr>
              <a:defRPr lang="en-US" sz="6000" b="1" kern="1200" dirty="0" smtClean="0">
                <a:solidFill>
                  <a:srgbClr val="5858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  <a:p>
            <a:pPr lvl="1"/>
            <a:endParaRPr lang="sl-S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F99D8EA-2F36-4B72-90C0-A8BB94B7F4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220" y="3364701"/>
            <a:ext cx="7382212" cy="435344"/>
          </a:xfrm>
        </p:spPr>
        <p:txBody>
          <a:bodyPr/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 lang="en-US" sz="2800" b="0" kern="1200" dirty="0" smtClean="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buNone/>
              <a:defRPr lang="en-US" sz="2400" b="0" kern="1200" dirty="0" smtClean="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Ime in </a:t>
            </a:r>
            <a:r>
              <a:rPr lang="en-US" dirty="0" err="1"/>
              <a:t>Priimek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3BD5C63-B310-4B52-B63E-0D9A49D1C9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220" y="3836828"/>
            <a:ext cx="5652241" cy="365125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err="1"/>
              <a:t>Funkcija</a:t>
            </a:r>
            <a:r>
              <a:rPr lang="en-US" dirty="0"/>
              <a:t>, </a:t>
            </a:r>
            <a:r>
              <a:rPr lang="en-US" dirty="0" err="1"/>
              <a:t>družba</a:t>
            </a:r>
            <a:r>
              <a:rPr lang="en-US" dirty="0"/>
              <a:t> d.o.o.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FF2FFD7-4F52-4817-B02C-5D7DC4A5E7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150" y="6161088"/>
            <a:ext cx="1241425" cy="2667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datum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3817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3752-3A1B-4692-B4E3-FD7B03941621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7. 03. 24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064A-8CD9-4089-B385-91EF6F56B04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F5F88-08BA-45ED-B1CF-7B7504FD1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49274"/>
          </a:xfrm>
        </p:spPr>
        <p:txBody>
          <a:bodyPr/>
          <a:lstStyle/>
          <a:p>
            <a:r>
              <a:rPr lang="en-US" dirty="0" err="1"/>
              <a:t>Naslov</a:t>
            </a:r>
            <a:endParaRPr lang="sl-S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F5778F-CB85-4D0C-9CB4-BCEA293816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033463"/>
            <a:ext cx="2743200" cy="404812"/>
          </a:xfrm>
        </p:spPr>
        <p:txBody>
          <a:bodyPr>
            <a:noAutofit/>
          </a:bodyPr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err="1"/>
              <a:t>Podnaslov</a:t>
            </a:r>
            <a:endParaRPr lang="sl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2DE3D4-FB02-49D0-86FD-D883C41E7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1754696"/>
            <a:ext cx="10571673" cy="4450571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en-GB" dirty="0" err="1"/>
              <a:t>tekst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332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F9D5-6097-40E0-A567-2C30CF5C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088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F3F7-B9D5-466B-AD4F-FD5625FC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692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C116C-E7FA-47CA-8471-F64E62AE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8609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3752-3A1B-4692-B4E3-FD7B03941621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7. 03. 24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064A-8CD9-4089-B385-91EF6F56B04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9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674087"/>
            <a:ext cx="11188699" cy="3571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590823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49128" cy="3996000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0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911C489-B226-49BC-B069-119CF8BC9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47218A4-44FE-4E96-A903-7AD44AF4E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5444258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3F5B0ED-A4CB-4D19-B6B8-CA9E1139E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EB5232D-EFE4-FF09-E25F-5A29DF0C2DF1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5117905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2399092 h 6858000"/>
              <a:gd name="connsiteX5" fmla="*/ 261518 w 12192000"/>
              <a:gd name="connsiteY5" fmla="*/ 2232359 h 6858000"/>
              <a:gd name="connsiteX6" fmla="*/ 4592555 w 12192000"/>
              <a:gd name="connsiteY6" fmla="*/ 1847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511790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2399092"/>
                </a:lnTo>
                <a:lnTo>
                  <a:pt x="261518" y="2232359"/>
                </a:lnTo>
                <a:cubicBezTo>
                  <a:pt x="1504796" y="1466432"/>
                  <a:pt x="2962187" y="777588"/>
                  <a:pt x="4592555" y="184717"/>
                </a:cubicBezTo>
                <a:close/>
              </a:path>
            </a:pathLst>
          </a:custGeom>
          <a:solidFill>
            <a:srgbClr val="99CA3C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sl-SI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678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9E78E-2C84-4D0B-835C-88E8F033F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Naslov</a:t>
            </a:r>
            <a:endParaRPr lang="sl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17B8E-4F90-4C59-BF96-89FA43633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56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Podnaslov</a:t>
            </a:r>
            <a:endParaRPr lang="en-US" dirty="0"/>
          </a:p>
          <a:p>
            <a:pPr lvl="1"/>
            <a:r>
              <a:rPr lang="en-US" dirty="0"/>
              <a:t>TEKST Second level</a:t>
            </a:r>
          </a:p>
          <a:p>
            <a:pPr lvl="2"/>
            <a:r>
              <a:rPr lang="en-US" dirty="0"/>
              <a:t>TEKST Third level</a:t>
            </a:r>
          </a:p>
          <a:p>
            <a:pPr lvl="3"/>
            <a:r>
              <a:rPr lang="en-US" dirty="0"/>
              <a:t>TEKST Fourth level</a:t>
            </a:r>
          </a:p>
          <a:p>
            <a:pPr lvl="4"/>
            <a:r>
              <a:rPr lang="en-US" dirty="0"/>
              <a:t>TEKST 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4677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869D0E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chart" Target="../charts/chart2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2.png"/><Relationship Id="rId7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10.png"/><Relationship Id="rId10" Type="http://schemas.openxmlformats.org/officeDocument/2006/relationships/image" Target="../media/image14.png"/><Relationship Id="rId4" Type="http://schemas.openxmlformats.org/officeDocument/2006/relationships/customXml" Target="../ink/ink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FCFA66-5DC1-ABA6-A781-BDC4431D5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17" y="334307"/>
            <a:ext cx="4693187" cy="2790682"/>
          </a:xfrm>
          <a:prstGeom prst="rect">
            <a:avLst/>
          </a:prstGeom>
        </p:spPr>
      </p:pic>
      <p:sp>
        <p:nvSpPr>
          <p:cNvPr id="7" name="PoljeZBesedilom 4">
            <a:extLst>
              <a:ext uri="{FF2B5EF4-FFF2-40B4-BE49-F238E27FC236}">
                <a16:creationId xmlns:a16="http://schemas.microsoft.com/office/drawing/2014/main" id="{CA7BAF33-06BB-CBF7-D985-F6ED6C9BB8E2}"/>
              </a:ext>
            </a:extLst>
          </p:cNvPr>
          <p:cNvSpPr txBox="1"/>
          <p:nvPr/>
        </p:nvSpPr>
        <p:spPr>
          <a:xfrm>
            <a:off x="900417" y="5795835"/>
            <a:ext cx="6399333" cy="7478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mag. </a:t>
            </a:r>
            <a:r>
              <a:rPr lang="sl-SI" sz="15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Irena Prijović,</a:t>
            </a:r>
          </a:p>
          <a:p>
            <a:pPr marL="0" lvl="1">
              <a:lnSpc>
                <a:spcPct val="150000"/>
              </a:lnSpc>
            </a:pPr>
            <a:r>
              <a:rPr lang="sl-SI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izvršna direktorica,  Združenje nadzornikov Slovenije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A0D77-2027-ACAC-A9B6-97156D259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17" y="3330452"/>
            <a:ext cx="1483422" cy="2773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FF405E-95CE-1F4E-92DF-217792189EAD}"/>
              </a:ext>
            </a:extLst>
          </p:cNvPr>
          <p:cNvSpPr txBox="1"/>
          <p:nvPr/>
        </p:nvSpPr>
        <p:spPr>
          <a:xfrm>
            <a:off x="3485585" y="3267417"/>
            <a:ext cx="19390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500" kern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Partner projekta</a:t>
            </a:r>
            <a:endParaRPr lang="en-SI" sz="1500" kern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88F668-5481-35D7-9398-A52D7C79C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982" y="334307"/>
            <a:ext cx="4061850" cy="2115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099121-3819-6166-3728-04AC5958A867}"/>
              </a:ext>
            </a:extLst>
          </p:cNvPr>
          <p:cNvSpPr txBox="1"/>
          <p:nvPr/>
        </p:nvSpPr>
        <p:spPr>
          <a:xfrm>
            <a:off x="900417" y="3813271"/>
            <a:ext cx="6097836" cy="1950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Spremljanje</a:t>
            </a:r>
            <a:r>
              <a:rPr lang="en-GB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pobude</a:t>
            </a:r>
            <a:r>
              <a:rPr lang="en-GB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40/33/2026</a:t>
            </a:r>
          </a:p>
          <a:p>
            <a:pPr>
              <a:lnSpc>
                <a:spcPct val="150000"/>
              </a:lnSpc>
            </a:pPr>
            <a:endParaRPr lang="en-GB" sz="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Ali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pristop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uravnoteženi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spolni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zastopanosti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upravah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nadzornih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svetih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za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Slovenijo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pobudo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40/33/2026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deluje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 </a:t>
            </a:r>
            <a:b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Kako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je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lani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skupščinah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družb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kandidatkah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kandidatih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za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člane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nadzornih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svetov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glasoval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SDH?</a:t>
            </a:r>
            <a:endParaRPr lang="en-SI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50CD304-529F-33B0-9548-28A7C2CB478D}"/>
              </a:ext>
            </a:extLst>
          </p:cNvPr>
          <p:cNvSpPr>
            <a:spLocks/>
          </p:cNvSpPr>
          <p:nvPr/>
        </p:nvSpPr>
        <p:spPr>
          <a:xfrm>
            <a:off x="3581993" y="965163"/>
            <a:ext cx="2845064" cy="5016535"/>
          </a:xfrm>
          <a:prstGeom prst="roundRect">
            <a:avLst>
              <a:gd name="adj" fmla="val 4435"/>
            </a:avLst>
          </a:prstGeom>
          <a:solidFill>
            <a:schemeClr val="bg1"/>
          </a:solidFill>
          <a:ln>
            <a:noFill/>
          </a:ln>
          <a:effectLst>
            <a:outerShdw blurRad="406400" dist="50800" dir="5400000" sx="93000" sy="9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F48167-53FC-AED2-32E9-6BD8DB182A6B}"/>
              </a:ext>
            </a:extLst>
          </p:cNvPr>
          <p:cNvSpPr>
            <a:spLocks/>
          </p:cNvSpPr>
          <p:nvPr/>
        </p:nvSpPr>
        <p:spPr>
          <a:xfrm>
            <a:off x="559407" y="965164"/>
            <a:ext cx="2845064" cy="5016536"/>
          </a:xfrm>
          <a:prstGeom prst="roundRect">
            <a:avLst>
              <a:gd name="adj" fmla="val 4435"/>
            </a:avLst>
          </a:prstGeom>
          <a:solidFill>
            <a:schemeClr val="bg1"/>
          </a:solidFill>
          <a:ln>
            <a:noFill/>
          </a:ln>
          <a:effectLst>
            <a:outerShdw blurRad="406400" dist="50800" dir="5400000" sx="93000" sy="9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09197A-862B-8681-B0C5-DA2014812D09}"/>
              </a:ext>
            </a:extLst>
          </p:cNvPr>
          <p:cNvSpPr>
            <a:spLocks/>
          </p:cNvSpPr>
          <p:nvPr/>
        </p:nvSpPr>
        <p:spPr>
          <a:xfrm>
            <a:off x="6604579" y="965164"/>
            <a:ext cx="5178982" cy="5016534"/>
          </a:xfrm>
          <a:prstGeom prst="roundRect">
            <a:avLst>
              <a:gd name="adj" fmla="val 4435"/>
            </a:avLst>
          </a:prstGeom>
          <a:solidFill>
            <a:schemeClr val="bg1"/>
          </a:solidFill>
          <a:ln>
            <a:noFill/>
          </a:ln>
          <a:effectLst>
            <a:outerShdw blurRad="406400" dist="50800" dir="5400000" sx="93000" sy="9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4F24CD-B63D-597F-6FFB-A8A679E245D6}"/>
              </a:ext>
            </a:extLst>
          </p:cNvPr>
          <p:cNvSpPr txBox="1"/>
          <p:nvPr/>
        </p:nvSpPr>
        <p:spPr>
          <a:xfrm>
            <a:off x="648168" y="1117243"/>
            <a:ext cx="2845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Družbe, ki dosegajo</a:t>
            </a:r>
          </a:p>
          <a:p>
            <a:r>
              <a:rPr lang="sl-SI" sz="1400" b="1" dirty="0">
                <a:solidFill>
                  <a:srgbClr val="86BC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oba cilja spolne raznolikosti </a:t>
            </a:r>
            <a:r>
              <a:rPr lang="sl-SI" sz="11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dan 31. 12. 2023 </a:t>
            </a:r>
            <a:endParaRPr lang="sl-SI" sz="14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C86BBE-0F18-CF3F-B2EF-90CF1ED0ADFD}"/>
              </a:ext>
            </a:extLst>
          </p:cNvPr>
          <p:cNvSpPr txBox="1"/>
          <p:nvPr/>
        </p:nvSpPr>
        <p:spPr>
          <a:xfrm>
            <a:off x="647757" y="2375757"/>
            <a:ext cx="3030868" cy="3482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A.L.P. PECA d.o.o.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BODO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 MARIBOR d.o.o</a:t>
            </a:r>
            <a:endParaRPr lang="sl-SI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CETIS,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 energija d.o.o.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HIT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Nova gorica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 d.o.o.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KOTO .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o.o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LOTERIJA SLOVENIJE,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MELAMIN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POŠTA SLOVENIJE d.o.o.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TERME ČATEŽ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 startAt="12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TERME OLIMIA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d.d.</a:t>
            </a:r>
            <a:endParaRPr lang="sl-SI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 startAt="12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URADNI LIST d.o.o.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 startAt="12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INTEREUROPA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B12F36-BA90-55FF-8E10-C108864F0E23}"/>
              </a:ext>
            </a:extLst>
          </p:cNvPr>
          <p:cNvSpPr txBox="1"/>
          <p:nvPr/>
        </p:nvSpPr>
        <p:spPr>
          <a:xfrm>
            <a:off x="6701211" y="1713053"/>
            <a:ext cx="2769704" cy="3969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CASINO PORTOROŽ,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CINKARNA CELJE,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DARS,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DATALAB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sl-SI" sz="1200" dirty="0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DELO PRODAJA </a:t>
            </a:r>
            <a:r>
              <a:rPr lang="sl-SI" sz="1200" dirty="0" err="1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 CELJE,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sl-SI" sz="1200" dirty="0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 GORENJSKA, </a:t>
            </a:r>
            <a:r>
              <a:rPr lang="sl-SI" sz="1200" dirty="0" err="1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 LJUBLJANA,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sl-SI" sz="1200" dirty="0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ELEKTROOPTIKA, </a:t>
            </a:r>
            <a:r>
              <a:rPr lang="sl-SI" sz="1200" dirty="0" err="1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sl-SI" sz="1200" dirty="0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GEOPLIN d.o.o.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HSE d.o.o.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 GROUP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KRKA,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., Novo mesto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KZPS d.o.o.</a:t>
            </a:r>
          </a:p>
          <a:p>
            <a:pPr>
              <a:lnSpc>
                <a:spcPts val="1900"/>
              </a:lnSpc>
              <a:buClr>
                <a:srgbClr val="99CA3C"/>
              </a:buClr>
            </a:pPr>
            <a:endParaRPr lang="sl-SI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DC834B-88C2-B297-0BE0-605EE3A1B9FF}"/>
              </a:ext>
            </a:extLst>
          </p:cNvPr>
          <p:cNvSpPr txBox="1"/>
          <p:nvPr/>
        </p:nvSpPr>
        <p:spPr>
          <a:xfrm>
            <a:off x="9093961" y="1688832"/>
            <a:ext cx="2598078" cy="3238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 startAt="16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LUKA KOPER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 startAt="16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NAMA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 startAt="16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PETROL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 startAt="16"/>
            </a:pPr>
            <a:r>
              <a:rPr lang="sl-SI" sz="1200" dirty="0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POMGRAD  - VPG </a:t>
            </a:r>
            <a:r>
              <a:rPr lang="sl-SI" sz="1200" dirty="0" err="1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 startAt="16"/>
            </a:pPr>
            <a:r>
              <a:rPr lang="sl-SI" sz="1200" dirty="0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SALUS </a:t>
            </a:r>
            <a:r>
              <a:rPr lang="sl-SI" sz="1200" dirty="0" err="1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 startAt="16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SAVA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 startAt="16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SAVA RE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 startAt="16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SID BANKA,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 startAt="16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SIJ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 startAt="16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SŽ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 startAt="16"/>
            </a:pPr>
            <a:r>
              <a:rPr lang="sl-SI" sz="1200" dirty="0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VPG Kranj </a:t>
            </a:r>
            <a:r>
              <a:rPr lang="sl-SI" sz="1200" dirty="0" err="1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 startAt="16"/>
            </a:pPr>
            <a:r>
              <a:rPr lang="sl-SI" sz="1200" dirty="0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VPG Novo mesto </a:t>
            </a:r>
            <a:r>
              <a:rPr lang="sl-SI" sz="1200" dirty="0" err="1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solidFill>
                  <a:srgbClr val="DA29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C00000"/>
              </a:buClr>
              <a:buFont typeface="+mj-lt"/>
              <a:buAutoNum type="arabicPeriod" startAt="16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Zavarovalnica Triglav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33" name="Picture 32" descr="A person and person standing on two arrows&#10;&#10;Description automatically generated">
            <a:extLst>
              <a:ext uri="{FF2B5EF4-FFF2-40B4-BE49-F238E27FC236}">
                <a16:creationId xmlns:a16="http://schemas.microsoft.com/office/drawing/2014/main" id="{3DB7033C-CB0D-B22E-D069-3B558FB9B5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b="71587"/>
          <a:stretch/>
        </p:blipFill>
        <p:spPr>
          <a:xfrm>
            <a:off x="10446109" y="231240"/>
            <a:ext cx="1574311" cy="264357"/>
          </a:xfrm>
          <a:prstGeom prst="rect">
            <a:avLst/>
          </a:prstGeom>
        </p:spPr>
      </p:pic>
      <p:pic>
        <p:nvPicPr>
          <p:cNvPr id="6" name="Graphic 5" descr="Checkbox Checked with solid fill">
            <a:extLst>
              <a:ext uri="{FF2B5EF4-FFF2-40B4-BE49-F238E27FC236}">
                <a16:creationId xmlns:a16="http://schemas.microsoft.com/office/drawing/2014/main" id="{21DBB0F1-D2BC-BC59-699C-48CFF21FE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784" y="1767199"/>
            <a:ext cx="618044" cy="6180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6AE1D1-8F86-D26C-1D7C-558F9B66B219}"/>
              </a:ext>
            </a:extLst>
          </p:cNvPr>
          <p:cNvSpPr txBox="1"/>
          <p:nvPr/>
        </p:nvSpPr>
        <p:spPr>
          <a:xfrm>
            <a:off x="7145927" y="1117243"/>
            <a:ext cx="454611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Družbe, ki </a:t>
            </a:r>
            <a:r>
              <a:rPr lang="sl-SI" sz="1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dosegajo ciljev </a:t>
            </a:r>
            <a:r>
              <a:rPr lang="en-GB" sz="1400" b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spolne</a:t>
            </a:r>
            <a:r>
              <a:rPr lang="en-GB" sz="1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raznolikosti</a:t>
            </a:r>
            <a:r>
              <a:rPr lang="en-GB" sz="1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1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dan 31. 12. 2023 </a:t>
            </a:r>
            <a:endParaRPr lang="sl-SI" sz="14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E53E2-4021-D0F6-A327-204BF45FEB44}"/>
              </a:ext>
            </a:extLst>
          </p:cNvPr>
          <p:cNvSpPr txBox="1"/>
          <p:nvPr/>
        </p:nvSpPr>
        <p:spPr>
          <a:xfrm>
            <a:off x="9043706" y="5502189"/>
            <a:ext cx="27398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33045">
              <a:spcBef>
                <a:spcPts val="105"/>
              </a:spcBef>
              <a:defRPr/>
            </a:pPr>
            <a:r>
              <a:rPr lang="sl-SI" sz="1100" dirty="0">
                <a:solidFill>
                  <a:srgbClr val="DA291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Družbe brez spolne raznolikosti.</a:t>
            </a:r>
            <a:endParaRPr lang="sl-SI" sz="18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930726-3AD5-09E0-B1DB-BFAF4CE820F4}"/>
              </a:ext>
            </a:extLst>
          </p:cNvPr>
          <p:cNvSpPr txBox="1"/>
          <p:nvPr/>
        </p:nvSpPr>
        <p:spPr>
          <a:xfrm>
            <a:off x="3670754" y="1117243"/>
            <a:ext cx="2845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Družbe, ki že dosegajo</a:t>
            </a:r>
          </a:p>
          <a:p>
            <a:r>
              <a:rPr lang="sl-SI" sz="1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cilj spolne raznolikosti </a:t>
            </a:r>
            <a:r>
              <a:rPr lang="sl-SI" sz="11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dan 31. 12. 2023 </a:t>
            </a:r>
            <a:endParaRPr lang="sl-SI" sz="14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EBAC23-B66A-13A8-7CD8-D3F5AE8FBCEE}"/>
              </a:ext>
            </a:extLst>
          </p:cNvPr>
          <p:cNvSpPr txBox="1"/>
          <p:nvPr/>
        </p:nvSpPr>
        <p:spPr>
          <a:xfrm>
            <a:off x="3670343" y="2375757"/>
            <a:ext cx="3030868" cy="250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9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CASINO BLED,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D.S.U. d.o.o.</a:t>
            </a:r>
          </a:p>
          <a:p>
            <a:pPr marL="342900" indent="-342900">
              <a:lnSpc>
                <a:spcPts val="19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 MARIBOR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19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 PRIMORSKA,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KOMPAS SHOP, trgovina,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NLB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SAVAPROJEKT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SKUPINA PRVA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lnSpc>
                <a:spcPts val="19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TELEKOM SLOVENIJE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NIOR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73B7EA-DA97-F557-4036-95690C9401C4}"/>
              </a:ext>
            </a:extLst>
          </p:cNvPr>
          <p:cNvGrpSpPr/>
          <p:nvPr/>
        </p:nvGrpSpPr>
        <p:grpSpPr>
          <a:xfrm>
            <a:off x="6749708" y="1188651"/>
            <a:ext cx="281547" cy="273945"/>
            <a:chOff x="6190805" y="1281696"/>
            <a:chExt cx="474519" cy="446801"/>
          </a:xfrm>
        </p:grpSpPr>
        <p:pic>
          <p:nvPicPr>
            <p:cNvPr id="18" name="Graphic 17" descr="Close with solid fill">
              <a:extLst>
                <a:ext uri="{FF2B5EF4-FFF2-40B4-BE49-F238E27FC236}">
                  <a16:creationId xmlns:a16="http://schemas.microsoft.com/office/drawing/2014/main" id="{55FEDDC4-D450-102A-0DF1-7AEE40C1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6395" y="1298207"/>
              <a:ext cx="413778" cy="413778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0B0555-DC3C-C068-A23B-51CE6A52727D}"/>
                </a:ext>
              </a:extLst>
            </p:cNvPr>
            <p:cNvSpPr/>
            <p:nvPr/>
          </p:nvSpPr>
          <p:spPr bwMode="gray">
            <a:xfrm>
              <a:off x="6190805" y="1281696"/>
              <a:ext cx="474519" cy="446801"/>
            </a:xfrm>
            <a:prstGeom prst="rect">
              <a:avLst/>
            </a:prstGeom>
            <a:noFill/>
            <a:ln w="5715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Graphic 20" descr="Harvey Balls 50% with solid fill">
            <a:extLst>
              <a:ext uri="{FF2B5EF4-FFF2-40B4-BE49-F238E27FC236}">
                <a16:creationId xmlns:a16="http://schemas.microsoft.com/office/drawing/2014/main" id="{8746D540-4C76-A89D-0146-CF7FF1FBC7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15210" y="1875353"/>
            <a:ext cx="411988" cy="411988"/>
          </a:xfrm>
          <a:prstGeom prst="rect">
            <a:avLst/>
          </a:prstGeom>
        </p:spPr>
      </p:pic>
      <p:sp>
        <p:nvSpPr>
          <p:cNvPr id="5" name="object 119">
            <a:extLst>
              <a:ext uri="{FF2B5EF4-FFF2-40B4-BE49-F238E27FC236}">
                <a16:creationId xmlns:a16="http://schemas.microsoft.com/office/drawing/2014/main" id="{20A2B4F7-D868-4E4D-9390-73F5300A45EC}"/>
              </a:ext>
            </a:extLst>
          </p:cNvPr>
          <p:cNvSpPr txBox="1"/>
          <p:nvPr/>
        </p:nvSpPr>
        <p:spPr>
          <a:xfrm>
            <a:off x="559407" y="6233367"/>
            <a:ext cx="11461013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33045">
              <a:spcBef>
                <a:spcPts val="105"/>
              </a:spcBef>
              <a:defRPr/>
            </a:pP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r>
              <a:rPr lang="sl-SI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Iz vzorca sta odstranjeni družbi Istrabenz d.d. in Varnostni sistemi d.o.o. Gre za družbi brez nadzornega sveta. </a:t>
            </a: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6FFCE629-F28A-BC9E-2009-F9813459CDEB}"/>
              </a:ext>
            </a:extLst>
          </p:cNvPr>
          <p:cNvSpPr txBox="1">
            <a:spLocks/>
          </p:cNvSpPr>
          <p:nvPr/>
        </p:nvSpPr>
        <p:spPr bwMode="gray">
          <a:xfrm>
            <a:off x="574311" y="-60902"/>
            <a:ext cx="11251164" cy="9148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sl-SI" sz="1600" b="1" dirty="0">
                <a:solidFill>
                  <a:srgbClr val="99CA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br>
              <a:rPr lang="en-US" sz="1600" b="1" dirty="0">
                <a:solidFill>
                  <a:srgbClr val="99CA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Doseganje ciljev 52* družb </a:t>
            </a: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dan 31. 12. 2023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10-point Star 8">
            <a:extLst>
              <a:ext uri="{FF2B5EF4-FFF2-40B4-BE49-F238E27FC236}">
                <a16:creationId xmlns:a16="http://schemas.microsoft.com/office/drawing/2014/main" id="{CA3B72EC-A92B-666C-6F42-640EB9574B14}"/>
              </a:ext>
            </a:extLst>
          </p:cNvPr>
          <p:cNvSpPr/>
          <p:nvPr/>
        </p:nvSpPr>
        <p:spPr>
          <a:xfrm>
            <a:off x="2429473" y="495597"/>
            <a:ext cx="804571" cy="813542"/>
          </a:xfrm>
          <a:prstGeom prst="star10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1200" b="1" dirty="0"/>
              <a:t>27 %</a:t>
            </a:r>
          </a:p>
        </p:txBody>
      </p:sp>
      <p:sp>
        <p:nvSpPr>
          <p:cNvPr id="11" name="8-point Star 10">
            <a:extLst>
              <a:ext uri="{FF2B5EF4-FFF2-40B4-BE49-F238E27FC236}">
                <a16:creationId xmlns:a16="http://schemas.microsoft.com/office/drawing/2014/main" id="{C32C9D02-7DBD-C0C6-16F9-C55F29FB89AB}"/>
              </a:ext>
            </a:extLst>
          </p:cNvPr>
          <p:cNvSpPr/>
          <p:nvPr/>
        </p:nvSpPr>
        <p:spPr>
          <a:xfrm>
            <a:off x="5432077" y="495597"/>
            <a:ext cx="804571" cy="624439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1200" b="1" dirty="0"/>
              <a:t>19 %</a:t>
            </a:r>
          </a:p>
        </p:txBody>
      </p:sp>
      <p:sp>
        <p:nvSpPr>
          <p:cNvPr id="15" name="8-point Star 14">
            <a:extLst>
              <a:ext uri="{FF2B5EF4-FFF2-40B4-BE49-F238E27FC236}">
                <a16:creationId xmlns:a16="http://schemas.microsoft.com/office/drawing/2014/main" id="{5FECB8D2-CB8A-CAB7-4C2A-9D5CC0A70EDD}"/>
              </a:ext>
            </a:extLst>
          </p:cNvPr>
          <p:cNvSpPr/>
          <p:nvPr/>
        </p:nvSpPr>
        <p:spPr>
          <a:xfrm>
            <a:off x="8762407" y="121320"/>
            <a:ext cx="1000120" cy="914853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1200" b="1" dirty="0"/>
              <a:t>54 %</a:t>
            </a:r>
          </a:p>
        </p:txBody>
      </p:sp>
    </p:spTree>
    <p:extLst>
      <p:ext uri="{BB962C8B-B14F-4D97-AF65-F5344CB8AC3E}">
        <p14:creationId xmlns:p14="http://schemas.microsoft.com/office/powerpoint/2010/main" val="352429376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3280C4-E428-483E-8A5A-DF5DA57113AD}"/>
              </a:ext>
            </a:extLst>
          </p:cNvPr>
          <p:cNvSpPr>
            <a:spLocks/>
          </p:cNvSpPr>
          <p:nvPr/>
        </p:nvSpPr>
        <p:spPr>
          <a:xfrm>
            <a:off x="4395874" y="1044416"/>
            <a:ext cx="7536150" cy="3716917"/>
          </a:xfrm>
          <a:prstGeom prst="roundRect">
            <a:avLst>
              <a:gd name="adj" fmla="val 4435"/>
            </a:avLst>
          </a:prstGeom>
          <a:solidFill>
            <a:schemeClr val="bg1"/>
          </a:solidFill>
          <a:ln>
            <a:noFill/>
          </a:ln>
          <a:effectLst>
            <a:outerShdw blurRad="406400" dist="50800" dir="5400000" sx="93000" sy="9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4B3A2F7-EAB9-364A-806F-F96B13DE72BC}"/>
              </a:ext>
            </a:extLst>
          </p:cNvPr>
          <p:cNvSpPr/>
          <p:nvPr/>
        </p:nvSpPr>
        <p:spPr>
          <a:xfrm>
            <a:off x="385173" y="6001509"/>
            <a:ext cx="15054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700" dirty="0">
                <a:solidFill>
                  <a:srgbClr val="6699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24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%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CFD5D5-553A-DE48-A4EE-4A1750B53938}"/>
              </a:ext>
            </a:extLst>
          </p:cNvPr>
          <p:cNvSpPr/>
          <p:nvPr/>
        </p:nvSpPr>
        <p:spPr>
          <a:xfrm>
            <a:off x="5095692" y="5995327"/>
            <a:ext cx="11481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7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30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%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4788F3-21D1-0FA6-3CBA-A741A3EDA08A}"/>
              </a:ext>
            </a:extLst>
          </p:cNvPr>
          <p:cNvGrpSpPr/>
          <p:nvPr/>
        </p:nvGrpSpPr>
        <p:grpSpPr>
          <a:xfrm>
            <a:off x="5185470" y="5324094"/>
            <a:ext cx="3138757" cy="560249"/>
            <a:chOff x="3927772" y="4643231"/>
            <a:chExt cx="3138757" cy="560249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77511F2B-A477-9E4D-B49D-3971D6356D34}"/>
                </a:ext>
              </a:extLst>
            </p:cNvPr>
            <p:cNvGrpSpPr/>
            <p:nvPr/>
          </p:nvGrpSpPr>
          <p:grpSpPr>
            <a:xfrm>
              <a:off x="3927772" y="4643231"/>
              <a:ext cx="275461" cy="560249"/>
              <a:chOff x="19432391" y="3368473"/>
              <a:chExt cx="1069876" cy="2175981"/>
            </a:xfrm>
            <a:solidFill>
              <a:srgbClr val="92D050"/>
            </a:solidFill>
          </p:grpSpPr>
          <p:sp>
            <p:nvSpPr>
              <p:cNvPr id="370" name="Freeform 3">
                <a:extLst>
                  <a:ext uri="{FF2B5EF4-FFF2-40B4-BE49-F238E27FC236}">
                    <a16:creationId xmlns:a16="http://schemas.microsoft.com/office/drawing/2014/main" id="{AF0B1531-913D-6C47-B789-6F6A8F8A1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32391" y="3839499"/>
                <a:ext cx="1069876" cy="1704955"/>
              </a:xfrm>
              <a:custGeom>
                <a:avLst/>
                <a:gdLst>
                  <a:gd name="T0" fmla="*/ 2344 w 4689"/>
                  <a:gd name="T1" fmla="*/ 0 h 7469"/>
                  <a:gd name="T2" fmla="*/ 2344 w 4689"/>
                  <a:gd name="T3" fmla="*/ 0 h 7469"/>
                  <a:gd name="T4" fmla="*/ 1251 w 4689"/>
                  <a:gd name="T5" fmla="*/ 375 h 7469"/>
                  <a:gd name="T6" fmla="*/ 1188 w 4689"/>
                  <a:gd name="T7" fmla="*/ 469 h 7469"/>
                  <a:gd name="T8" fmla="*/ 1126 w 4689"/>
                  <a:gd name="T9" fmla="*/ 594 h 7469"/>
                  <a:gd name="T10" fmla="*/ 94 w 4689"/>
                  <a:gd name="T11" fmla="*/ 3155 h 7469"/>
                  <a:gd name="T12" fmla="*/ 282 w 4689"/>
                  <a:gd name="T13" fmla="*/ 3624 h 7469"/>
                  <a:gd name="T14" fmla="*/ 407 w 4689"/>
                  <a:gd name="T15" fmla="*/ 3624 h 7469"/>
                  <a:gd name="T16" fmla="*/ 719 w 4689"/>
                  <a:gd name="T17" fmla="*/ 3436 h 7469"/>
                  <a:gd name="T18" fmla="*/ 1376 w 4689"/>
                  <a:gd name="T19" fmla="*/ 1812 h 7469"/>
                  <a:gd name="T20" fmla="*/ 1376 w 4689"/>
                  <a:gd name="T21" fmla="*/ 1844 h 7469"/>
                  <a:gd name="T22" fmla="*/ 532 w 4689"/>
                  <a:gd name="T23" fmla="*/ 4874 h 7469"/>
                  <a:gd name="T24" fmla="*/ 1376 w 4689"/>
                  <a:gd name="T25" fmla="*/ 4718 h 7469"/>
                  <a:gd name="T26" fmla="*/ 1251 w 4689"/>
                  <a:gd name="T27" fmla="*/ 7061 h 7469"/>
                  <a:gd name="T28" fmla="*/ 1594 w 4689"/>
                  <a:gd name="T29" fmla="*/ 7468 h 7469"/>
                  <a:gd name="T30" fmla="*/ 1626 w 4689"/>
                  <a:gd name="T31" fmla="*/ 7468 h 7469"/>
                  <a:gd name="T32" fmla="*/ 2001 w 4689"/>
                  <a:gd name="T33" fmla="*/ 7093 h 7469"/>
                  <a:gd name="T34" fmla="*/ 2188 w 4689"/>
                  <a:gd name="T35" fmla="*/ 4655 h 7469"/>
                  <a:gd name="T36" fmla="*/ 2344 w 4689"/>
                  <a:gd name="T37" fmla="*/ 4624 h 7469"/>
                  <a:gd name="T38" fmla="*/ 2532 w 4689"/>
                  <a:gd name="T39" fmla="*/ 4655 h 7469"/>
                  <a:gd name="T40" fmla="*/ 2688 w 4689"/>
                  <a:gd name="T41" fmla="*/ 7093 h 7469"/>
                  <a:gd name="T42" fmla="*/ 3094 w 4689"/>
                  <a:gd name="T43" fmla="*/ 7468 h 7469"/>
                  <a:gd name="T44" fmla="*/ 3126 w 4689"/>
                  <a:gd name="T45" fmla="*/ 7468 h 7469"/>
                  <a:gd name="T46" fmla="*/ 3469 w 4689"/>
                  <a:gd name="T47" fmla="*/ 7061 h 7469"/>
                  <a:gd name="T48" fmla="*/ 3313 w 4689"/>
                  <a:gd name="T49" fmla="*/ 4718 h 7469"/>
                  <a:gd name="T50" fmla="*/ 4188 w 4689"/>
                  <a:gd name="T51" fmla="*/ 4874 h 7469"/>
                  <a:gd name="T52" fmla="*/ 3344 w 4689"/>
                  <a:gd name="T53" fmla="*/ 1844 h 7469"/>
                  <a:gd name="T54" fmla="*/ 3344 w 4689"/>
                  <a:gd name="T55" fmla="*/ 1812 h 7469"/>
                  <a:gd name="T56" fmla="*/ 4001 w 4689"/>
                  <a:gd name="T57" fmla="*/ 3436 h 7469"/>
                  <a:gd name="T58" fmla="*/ 4313 w 4689"/>
                  <a:gd name="T59" fmla="*/ 3624 h 7469"/>
                  <a:gd name="T60" fmla="*/ 4438 w 4689"/>
                  <a:gd name="T61" fmla="*/ 3624 h 7469"/>
                  <a:gd name="T62" fmla="*/ 4626 w 4689"/>
                  <a:gd name="T63" fmla="*/ 3155 h 7469"/>
                  <a:gd name="T64" fmla="*/ 3594 w 4689"/>
                  <a:gd name="T65" fmla="*/ 594 h 7469"/>
                  <a:gd name="T66" fmla="*/ 3532 w 4689"/>
                  <a:gd name="T67" fmla="*/ 469 h 7469"/>
                  <a:gd name="T68" fmla="*/ 3469 w 4689"/>
                  <a:gd name="T69" fmla="*/ 375 h 7469"/>
                  <a:gd name="T70" fmla="*/ 2344 w 4689"/>
                  <a:gd name="T71" fmla="*/ 0 h 7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89" h="7469">
                    <a:moveTo>
                      <a:pt x="2344" y="0"/>
                    </a:moveTo>
                    <a:lnTo>
                      <a:pt x="2344" y="0"/>
                    </a:lnTo>
                    <a:cubicBezTo>
                      <a:pt x="1501" y="0"/>
                      <a:pt x="1251" y="375"/>
                      <a:pt x="1251" y="375"/>
                    </a:cubicBezTo>
                    <a:cubicBezTo>
                      <a:pt x="1251" y="375"/>
                      <a:pt x="1219" y="437"/>
                      <a:pt x="1188" y="469"/>
                    </a:cubicBezTo>
                    <a:cubicBezTo>
                      <a:pt x="1126" y="594"/>
                      <a:pt x="1126" y="594"/>
                      <a:pt x="1126" y="594"/>
                    </a:cubicBezTo>
                    <a:cubicBezTo>
                      <a:pt x="94" y="3155"/>
                      <a:pt x="94" y="3155"/>
                      <a:pt x="94" y="3155"/>
                    </a:cubicBezTo>
                    <a:cubicBezTo>
                      <a:pt x="0" y="3343"/>
                      <a:pt x="94" y="3530"/>
                      <a:pt x="282" y="3624"/>
                    </a:cubicBezTo>
                    <a:cubicBezTo>
                      <a:pt x="313" y="3624"/>
                      <a:pt x="376" y="3624"/>
                      <a:pt x="407" y="3624"/>
                    </a:cubicBezTo>
                    <a:cubicBezTo>
                      <a:pt x="532" y="3624"/>
                      <a:pt x="657" y="3561"/>
                      <a:pt x="719" y="3436"/>
                    </a:cubicBezTo>
                    <a:cubicBezTo>
                      <a:pt x="1376" y="1812"/>
                      <a:pt x="1376" y="1812"/>
                      <a:pt x="1376" y="1812"/>
                    </a:cubicBezTo>
                    <a:cubicBezTo>
                      <a:pt x="1376" y="1844"/>
                      <a:pt x="1376" y="1844"/>
                      <a:pt x="1376" y="1844"/>
                    </a:cubicBezTo>
                    <a:cubicBezTo>
                      <a:pt x="532" y="4874"/>
                      <a:pt x="532" y="4874"/>
                      <a:pt x="532" y="4874"/>
                    </a:cubicBezTo>
                    <a:cubicBezTo>
                      <a:pt x="532" y="4874"/>
                      <a:pt x="876" y="4780"/>
                      <a:pt x="1376" y="4718"/>
                    </a:cubicBezTo>
                    <a:cubicBezTo>
                      <a:pt x="1251" y="7061"/>
                      <a:pt x="1251" y="7061"/>
                      <a:pt x="1251" y="7061"/>
                    </a:cubicBezTo>
                    <a:cubicBezTo>
                      <a:pt x="1219" y="7280"/>
                      <a:pt x="1376" y="7468"/>
                      <a:pt x="1594" y="7468"/>
                    </a:cubicBezTo>
                    <a:lnTo>
                      <a:pt x="1626" y="7468"/>
                    </a:lnTo>
                    <a:cubicBezTo>
                      <a:pt x="1844" y="7468"/>
                      <a:pt x="2001" y="7311"/>
                      <a:pt x="2001" y="7093"/>
                    </a:cubicBezTo>
                    <a:cubicBezTo>
                      <a:pt x="2188" y="4655"/>
                      <a:pt x="2188" y="4655"/>
                      <a:pt x="2188" y="4655"/>
                    </a:cubicBezTo>
                    <a:cubicBezTo>
                      <a:pt x="2251" y="4655"/>
                      <a:pt x="2282" y="4624"/>
                      <a:pt x="2344" y="4624"/>
                    </a:cubicBezTo>
                    <a:cubicBezTo>
                      <a:pt x="2407" y="4624"/>
                      <a:pt x="2469" y="4655"/>
                      <a:pt x="2532" y="4655"/>
                    </a:cubicBezTo>
                    <a:cubicBezTo>
                      <a:pt x="2688" y="7093"/>
                      <a:pt x="2688" y="7093"/>
                      <a:pt x="2688" y="7093"/>
                    </a:cubicBezTo>
                    <a:cubicBezTo>
                      <a:pt x="2719" y="7311"/>
                      <a:pt x="2876" y="7468"/>
                      <a:pt x="3094" y="7468"/>
                    </a:cubicBezTo>
                    <a:cubicBezTo>
                      <a:pt x="3094" y="7468"/>
                      <a:pt x="3094" y="7468"/>
                      <a:pt x="3126" y="7468"/>
                    </a:cubicBezTo>
                    <a:cubicBezTo>
                      <a:pt x="3344" y="7468"/>
                      <a:pt x="3501" y="7280"/>
                      <a:pt x="3469" y="7061"/>
                    </a:cubicBezTo>
                    <a:cubicBezTo>
                      <a:pt x="3313" y="4718"/>
                      <a:pt x="3313" y="4718"/>
                      <a:pt x="3313" y="4718"/>
                    </a:cubicBezTo>
                    <a:cubicBezTo>
                      <a:pt x="3844" y="4780"/>
                      <a:pt x="4188" y="4874"/>
                      <a:pt x="4188" y="4874"/>
                    </a:cubicBezTo>
                    <a:cubicBezTo>
                      <a:pt x="3344" y="1844"/>
                      <a:pt x="3344" y="1844"/>
                      <a:pt x="3344" y="1844"/>
                    </a:cubicBezTo>
                    <a:cubicBezTo>
                      <a:pt x="3344" y="1812"/>
                      <a:pt x="3344" y="1812"/>
                      <a:pt x="3344" y="1812"/>
                    </a:cubicBezTo>
                    <a:cubicBezTo>
                      <a:pt x="4001" y="3436"/>
                      <a:pt x="4001" y="3436"/>
                      <a:pt x="4001" y="3436"/>
                    </a:cubicBezTo>
                    <a:cubicBezTo>
                      <a:pt x="4063" y="3561"/>
                      <a:pt x="4188" y="3624"/>
                      <a:pt x="4313" y="3624"/>
                    </a:cubicBezTo>
                    <a:cubicBezTo>
                      <a:pt x="4344" y="3624"/>
                      <a:pt x="4407" y="3624"/>
                      <a:pt x="4438" y="3624"/>
                    </a:cubicBezTo>
                    <a:cubicBezTo>
                      <a:pt x="4626" y="3530"/>
                      <a:pt x="4688" y="3343"/>
                      <a:pt x="4626" y="3155"/>
                    </a:cubicBezTo>
                    <a:cubicBezTo>
                      <a:pt x="3594" y="594"/>
                      <a:pt x="3594" y="594"/>
                      <a:pt x="3594" y="594"/>
                    </a:cubicBezTo>
                    <a:cubicBezTo>
                      <a:pt x="3532" y="469"/>
                      <a:pt x="3532" y="469"/>
                      <a:pt x="3532" y="469"/>
                    </a:cubicBezTo>
                    <a:cubicBezTo>
                      <a:pt x="3501" y="437"/>
                      <a:pt x="3469" y="375"/>
                      <a:pt x="3469" y="375"/>
                    </a:cubicBezTo>
                    <a:cubicBezTo>
                      <a:pt x="3469" y="375"/>
                      <a:pt x="3219" y="0"/>
                      <a:pt x="234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1" name="Freeform 4">
                <a:extLst>
                  <a:ext uri="{FF2B5EF4-FFF2-40B4-BE49-F238E27FC236}">
                    <a16:creationId xmlns:a16="http://schemas.microsoft.com/office/drawing/2014/main" id="{B4083E67-B966-4D48-9D6A-A41F7F16F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4590" y="3368473"/>
                <a:ext cx="392523" cy="385477"/>
              </a:xfrm>
              <a:custGeom>
                <a:avLst/>
                <a:gdLst>
                  <a:gd name="T0" fmla="*/ 843 w 1719"/>
                  <a:gd name="T1" fmla="*/ 0 h 1689"/>
                  <a:gd name="T2" fmla="*/ 843 w 1719"/>
                  <a:gd name="T3" fmla="*/ 0 h 1689"/>
                  <a:gd name="T4" fmla="*/ 0 w 1719"/>
                  <a:gd name="T5" fmla="*/ 844 h 1689"/>
                  <a:gd name="T6" fmla="*/ 843 w 1719"/>
                  <a:gd name="T7" fmla="*/ 1688 h 1689"/>
                  <a:gd name="T8" fmla="*/ 1718 w 1719"/>
                  <a:gd name="T9" fmla="*/ 844 h 1689"/>
                  <a:gd name="T10" fmla="*/ 843 w 1719"/>
                  <a:gd name="T11" fmla="*/ 0 h 1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9" h="1689">
                    <a:moveTo>
                      <a:pt x="843" y="0"/>
                    </a:moveTo>
                    <a:lnTo>
                      <a:pt x="843" y="0"/>
                    </a:lnTo>
                    <a:cubicBezTo>
                      <a:pt x="375" y="0"/>
                      <a:pt x="0" y="375"/>
                      <a:pt x="0" y="844"/>
                    </a:cubicBezTo>
                    <a:cubicBezTo>
                      <a:pt x="0" y="1313"/>
                      <a:pt x="375" y="1688"/>
                      <a:pt x="843" y="1688"/>
                    </a:cubicBezTo>
                    <a:cubicBezTo>
                      <a:pt x="1343" y="1688"/>
                      <a:pt x="1718" y="1313"/>
                      <a:pt x="1718" y="844"/>
                    </a:cubicBezTo>
                    <a:cubicBezTo>
                      <a:pt x="1718" y="375"/>
                      <a:pt x="1343" y="0"/>
                      <a:pt x="84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82093575-6F8E-3D4F-87E8-D21BED1ACAF2}"/>
                </a:ext>
              </a:extLst>
            </p:cNvPr>
            <p:cNvGrpSpPr/>
            <p:nvPr/>
          </p:nvGrpSpPr>
          <p:grpSpPr>
            <a:xfrm>
              <a:off x="4245916" y="4643231"/>
              <a:ext cx="275461" cy="560249"/>
              <a:chOff x="19432391" y="3368473"/>
              <a:chExt cx="1069876" cy="2175981"/>
            </a:xfrm>
            <a:solidFill>
              <a:srgbClr val="92D050"/>
            </a:solidFill>
          </p:grpSpPr>
          <p:sp>
            <p:nvSpPr>
              <p:cNvPr id="368" name="Freeform 3">
                <a:extLst>
                  <a:ext uri="{FF2B5EF4-FFF2-40B4-BE49-F238E27FC236}">
                    <a16:creationId xmlns:a16="http://schemas.microsoft.com/office/drawing/2014/main" id="{BFA26DD2-0824-CE4A-9949-C4DC78BA5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32391" y="3839499"/>
                <a:ext cx="1069876" cy="1704955"/>
              </a:xfrm>
              <a:custGeom>
                <a:avLst/>
                <a:gdLst>
                  <a:gd name="T0" fmla="*/ 2344 w 4689"/>
                  <a:gd name="T1" fmla="*/ 0 h 7469"/>
                  <a:gd name="T2" fmla="*/ 2344 w 4689"/>
                  <a:gd name="T3" fmla="*/ 0 h 7469"/>
                  <a:gd name="T4" fmla="*/ 1251 w 4689"/>
                  <a:gd name="T5" fmla="*/ 375 h 7469"/>
                  <a:gd name="T6" fmla="*/ 1188 w 4689"/>
                  <a:gd name="T7" fmla="*/ 469 h 7469"/>
                  <a:gd name="T8" fmla="*/ 1126 w 4689"/>
                  <a:gd name="T9" fmla="*/ 594 h 7469"/>
                  <a:gd name="T10" fmla="*/ 94 w 4689"/>
                  <a:gd name="T11" fmla="*/ 3155 h 7469"/>
                  <a:gd name="T12" fmla="*/ 282 w 4689"/>
                  <a:gd name="T13" fmla="*/ 3624 h 7469"/>
                  <a:gd name="T14" fmla="*/ 407 w 4689"/>
                  <a:gd name="T15" fmla="*/ 3624 h 7469"/>
                  <a:gd name="T16" fmla="*/ 719 w 4689"/>
                  <a:gd name="T17" fmla="*/ 3436 h 7469"/>
                  <a:gd name="T18" fmla="*/ 1376 w 4689"/>
                  <a:gd name="T19" fmla="*/ 1812 h 7469"/>
                  <a:gd name="T20" fmla="*/ 1376 w 4689"/>
                  <a:gd name="T21" fmla="*/ 1844 h 7469"/>
                  <a:gd name="T22" fmla="*/ 532 w 4689"/>
                  <a:gd name="T23" fmla="*/ 4874 h 7469"/>
                  <a:gd name="T24" fmla="*/ 1376 w 4689"/>
                  <a:gd name="T25" fmla="*/ 4718 h 7469"/>
                  <a:gd name="T26" fmla="*/ 1251 w 4689"/>
                  <a:gd name="T27" fmla="*/ 7061 h 7469"/>
                  <a:gd name="T28" fmla="*/ 1594 w 4689"/>
                  <a:gd name="T29" fmla="*/ 7468 h 7469"/>
                  <a:gd name="T30" fmla="*/ 1626 w 4689"/>
                  <a:gd name="T31" fmla="*/ 7468 h 7469"/>
                  <a:gd name="T32" fmla="*/ 2001 w 4689"/>
                  <a:gd name="T33" fmla="*/ 7093 h 7469"/>
                  <a:gd name="T34" fmla="*/ 2188 w 4689"/>
                  <a:gd name="T35" fmla="*/ 4655 h 7469"/>
                  <a:gd name="T36" fmla="*/ 2344 w 4689"/>
                  <a:gd name="T37" fmla="*/ 4624 h 7469"/>
                  <a:gd name="T38" fmla="*/ 2532 w 4689"/>
                  <a:gd name="T39" fmla="*/ 4655 h 7469"/>
                  <a:gd name="T40" fmla="*/ 2688 w 4689"/>
                  <a:gd name="T41" fmla="*/ 7093 h 7469"/>
                  <a:gd name="T42" fmla="*/ 3094 w 4689"/>
                  <a:gd name="T43" fmla="*/ 7468 h 7469"/>
                  <a:gd name="T44" fmla="*/ 3126 w 4689"/>
                  <a:gd name="T45" fmla="*/ 7468 h 7469"/>
                  <a:gd name="T46" fmla="*/ 3469 w 4689"/>
                  <a:gd name="T47" fmla="*/ 7061 h 7469"/>
                  <a:gd name="T48" fmla="*/ 3313 w 4689"/>
                  <a:gd name="T49" fmla="*/ 4718 h 7469"/>
                  <a:gd name="T50" fmla="*/ 4188 w 4689"/>
                  <a:gd name="T51" fmla="*/ 4874 h 7469"/>
                  <a:gd name="T52" fmla="*/ 3344 w 4689"/>
                  <a:gd name="T53" fmla="*/ 1844 h 7469"/>
                  <a:gd name="T54" fmla="*/ 3344 w 4689"/>
                  <a:gd name="T55" fmla="*/ 1812 h 7469"/>
                  <a:gd name="T56" fmla="*/ 4001 w 4689"/>
                  <a:gd name="T57" fmla="*/ 3436 h 7469"/>
                  <a:gd name="T58" fmla="*/ 4313 w 4689"/>
                  <a:gd name="T59" fmla="*/ 3624 h 7469"/>
                  <a:gd name="T60" fmla="*/ 4438 w 4689"/>
                  <a:gd name="T61" fmla="*/ 3624 h 7469"/>
                  <a:gd name="T62" fmla="*/ 4626 w 4689"/>
                  <a:gd name="T63" fmla="*/ 3155 h 7469"/>
                  <a:gd name="T64" fmla="*/ 3594 w 4689"/>
                  <a:gd name="T65" fmla="*/ 594 h 7469"/>
                  <a:gd name="T66" fmla="*/ 3532 w 4689"/>
                  <a:gd name="T67" fmla="*/ 469 h 7469"/>
                  <a:gd name="T68" fmla="*/ 3469 w 4689"/>
                  <a:gd name="T69" fmla="*/ 375 h 7469"/>
                  <a:gd name="T70" fmla="*/ 2344 w 4689"/>
                  <a:gd name="T71" fmla="*/ 0 h 7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89" h="7469">
                    <a:moveTo>
                      <a:pt x="2344" y="0"/>
                    </a:moveTo>
                    <a:lnTo>
                      <a:pt x="2344" y="0"/>
                    </a:lnTo>
                    <a:cubicBezTo>
                      <a:pt x="1501" y="0"/>
                      <a:pt x="1251" y="375"/>
                      <a:pt x="1251" y="375"/>
                    </a:cubicBezTo>
                    <a:cubicBezTo>
                      <a:pt x="1251" y="375"/>
                      <a:pt x="1219" y="437"/>
                      <a:pt x="1188" y="469"/>
                    </a:cubicBezTo>
                    <a:cubicBezTo>
                      <a:pt x="1126" y="594"/>
                      <a:pt x="1126" y="594"/>
                      <a:pt x="1126" y="594"/>
                    </a:cubicBezTo>
                    <a:cubicBezTo>
                      <a:pt x="94" y="3155"/>
                      <a:pt x="94" y="3155"/>
                      <a:pt x="94" y="3155"/>
                    </a:cubicBezTo>
                    <a:cubicBezTo>
                      <a:pt x="0" y="3343"/>
                      <a:pt x="94" y="3530"/>
                      <a:pt x="282" y="3624"/>
                    </a:cubicBezTo>
                    <a:cubicBezTo>
                      <a:pt x="313" y="3624"/>
                      <a:pt x="376" y="3624"/>
                      <a:pt x="407" y="3624"/>
                    </a:cubicBezTo>
                    <a:cubicBezTo>
                      <a:pt x="532" y="3624"/>
                      <a:pt x="657" y="3561"/>
                      <a:pt x="719" y="3436"/>
                    </a:cubicBezTo>
                    <a:cubicBezTo>
                      <a:pt x="1376" y="1812"/>
                      <a:pt x="1376" y="1812"/>
                      <a:pt x="1376" y="1812"/>
                    </a:cubicBezTo>
                    <a:cubicBezTo>
                      <a:pt x="1376" y="1844"/>
                      <a:pt x="1376" y="1844"/>
                      <a:pt x="1376" y="1844"/>
                    </a:cubicBezTo>
                    <a:cubicBezTo>
                      <a:pt x="532" y="4874"/>
                      <a:pt x="532" y="4874"/>
                      <a:pt x="532" y="4874"/>
                    </a:cubicBezTo>
                    <a:cubicBezTo>
                      <a:pt x="532" y="4874"/>
                      <a:pt x="876" y="4780"/>
                      <a:pt x="1376" y="4718"/>
                    </a:cubicBezTo>
                    <a:cubicBezTo>
                      <a:pt x="1251" y="7061"/>
                      <a:pt x="1251" y="7061"/>
                      <a:pt x="1251" y="7061"/>
                    </a:cubicBezTo>
                    <a:cubicBezTo>
                      <a:pt x="1219" y="7280"/>
                      <a:pt x="1376" y="7468"/>
                      <a:pt x="1594" y="7468"/>
                    </a:cubicBezTo>
                    <a:lnTo>
                      <a:pt x="1626" y="7468"/>
                    </a:lnTo>
                    <a:cubicBezTo>
                      <a:pt x="1844" y="7468"/>
                      <a:pt x="2001" y="7311"/>
                      <a:pt x="2001" y="7093"/>
                    </a:cubicBezTo>
                    <a:cubicBezTo>
                      <a:pt x="2188" y="4655"/>
                      <a:pt x="2188" y="4655"/>
                      <a:pt x="2188" y="4655"/>
                    </a:cubicBezTo>
                    <a:cubicBezTo>
                      <a:pt x="2251" y="4655"/>
                      <a:pt x="2282" y="4624"/>
                      <a:pt x="2344" y="4624"/>
                    </a:cubicBezTo>
                    <a:cubicBezTo>
                      <a:pt x="2407" y="4624"/>
                      <a:pt x="2469" y="4655"/>
                      <a:pt x="2532" y="4655"/>
                    </a:cubicBezTo>
                    <a:cubicBezTo>
                      <a:pt x="2688" y="7093"/>
                      <a:pt x="2688" y="7093"/>
                      <a:pt x="2688" y="7093"/>
                    </a:cubicBezTo>
                    <a:cubicBezTo>
                      <a:pt x="2719" y="7311"/>
                      <a:pt x="2876" y="7468"/>
                      <a:pt x="3094" y="7468"/>
                    </a:cubicBezTo>
                    <a:cubicBezTo>
                      <a:pt x="3094" y="7468"/>
                      <a:pt x="3094" y="7468"/>
                      <a:pt x="3126" y="7468"/>
                    </a:cubicBezTo>
                    <a:cubicBezTo>
                      <a:pt x="3344" y="7468"/>
                      <a:pt x="3501" y="7280"/>
                      <a:pt x="3469" y="7061"/>
                    </a:cubicBezTo>
                    <a:cubicBezTo>
                      <a:pt x="3313" y="4718"/>
                      <a:pt x="3313" y="4718"/>
                      <a:pt x="3313" y="4718"/>
                    </a:cubicBezTo>
                    <a:cubicBezTo>
                      <a:pt x="3844" y="4780"/>
                      <a:pt x="4188" y="4874"/>
                      <a:pt x="4188" y="4874"/>
                    </a:cubicBezTo>
                    <a:cubicBezTo>
                      <a:pt x="3344" y="1844"/>
                      <a:pt x="3344" y="1844"/>
                      <a:pt x="3344" y="1844"/>
                    </a:cubicBezTo>
                    <a:cubicBezTo>
                      <a:pt x="3344" y="1812"/>
                      <a:pt x="3344" y="1812"/>
                      <a:pt x="3344" y="1812"/>
                    </a:cubicBezTo>
                    <a:cubicBezTo>
                      <a:pt x="4001" y="3436"/>
                      <a:pt x="4001" y="3436"/>
                      <a:pt x="4001" y="3436"/>
                    </a:cubicBezTo>
                    <a:cubicBezTo>
                      <a:pt x="4063" y="3561"/>
                      <a:pt x="4188" y="3624"/>
                      <a:pt x="4313" y="3624"/>
                    </a:cubicBezTo>
                    <a:cubicBezTo>
                      <a:pt x="4344" y="3624"/>
                      <a:pt x="4407" y="3624"/>
                      <a:pt x="4438" y="3624"/>
                    </a:cubicBezTo>
                    <a:cubicBezTo>
                      <a:pt x="4626" y="3530"/>
                      <a:pt x="4688" y="3343"/>
                      <a:pt x="4626" y="3155"/>
                    </a:cubicBezTo>
                    <a:cubicBezTo>
                      <a:pt x="3594" y="594"/>
                      <a:pt x="3594" y="594"/>
                      <a:pt x="3594" y="594"/>
                    </a:cubicBezTo>
                    <a:cubicBezTo>
                      <a:pt x="3532" y="469"/>
                      <a:pt x="3532" y="469"/>
                      <a:pt x="3532" y="469"/>
                    </a:cubicBezTo>
                    <a:cubicBezTo>
                      <a:pt x="3501" y="437"/>
                      <a:pt x="3469" y="375"/>
                      <a:pt x="3469" y="375"/>
                    </a:cubicBezTo>
                    <a:cubicBezTo>
                      <a:pt x="3469" y="375"/>
                      <a:pt x="3219" y="0"/>
                      <a:pt x="234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9" name="Freeform 4">
                <a:extLst>
                  <a:ext uri="{FF2B5EF4-FFF2-40B4-BE49-F238E27FC236}">
                    <a16:creationId xmlns:a16="http://schemas.microsoft.com/office/drawing/2014/main" id="{C95E76CF-A93B-214B-BE7B-FF7DDABEE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4590" y="3368473"/>
                <a:ext cx="392523" cy="385477"/>
              </a:xfrm>
              <a:custGeom>
                <a:avLst/>
                <a:gdLst>
                  <a:gd name="T0" fmla="*/ 843 w 1719"/>
                  <a:gd name="T1" fmla="*/ 0 h 1689"/>
                  <a:gd name="T2" fmla="*/ 843 w 1719"/>
                  <a:gd name="T3" fmla="*/ 0 h 1689"/>
                  <a:gd name="T4" fmla="*/ 0 w 1719"/>
                  <a:gd name="T5" fmla="*/ 844 h 1689"/>
                  <a:gd name="T6" fmla="*/ 843 w 1719"/>
                  <a:gd name="T7" fmla="*/ 1688 h 1689"/>
                  <a:gd name="T8" fmla="*/ 1718 w 1719"/>
                  <a:gd name="T9" fmla="*/ 844 h 1689"/>
                  <a:gd name="T10" fmla="*/ 843 w 1719"/>
                  <a:gd name="T11" fmla="*/ 0 h 1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9" h="1689">
                    <a:moveTo>
                      <a:pt x="843" y="0"/>
                    </a:moveTo>
                    <a:lnTo>
                      <a:pt x="843" y="0"/>
                    </a:lnTo>
                    <a:cubicBezTo>
                      <a:pt x="375" y="0"/>
                      <a:pt x="0" y="375"/>
                      <a:pt x="0" y="844"/>
                    </a:cubicBezTo>
                    <a:cubicBezTo>
                      <a:pt x="0" y="1313"/>
                      <a:pt x="375" y="1688"/>
                      <a:pt x="843" y="1688"/>
                    </a:cubicBezTo>
                    <a:cubicBezTo>
                      <a:pt x="1343" y="1688"/>
                      <a:pt x="1718" y="1313"/>
                      <a:pt x="1718" y="844"/>
                    </a:cubicBezTo>
                    <a:cubicBezTo>
                      <a:pt x="1718" y="375"/>
                      <a:pt x="1343" y="0"/>
                      <a:pt x="84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E78953D1-35EC-9646-988C-87B12FE7EC3D}"/>
                </a:ext>
              </a:extLst>
            </p:cNvPr>
            <p:cNvGrpSpPr/>
            <p:nvPr/>
          </p:nvGrpSpPr>
          <p:grpSpPr>
            <a:xfrm>
              <a:off x="4564060" y="4643231"/>
              <a:ext cx="275461" cy="560249"/>
              <a:chOff x="19432391" y="3368473"/>
              <a:chExt cx="1069876" cy="2175981"/>
            </a:xfrm>
            <a:solidFill>
              <a:schemeClr val="bg2"/>
            </a:solidFill>
          </p:grpSpPr>
          <p:sp>
            <p:nvSpPr>
              <p:cNvPr id="366" name="Freeform 3">
                <a:extLst>
                  <a:ext uri="{FF2B5EF4-FFF2-40B4-BE49-F238E27FC236}">
                    <a16:creationId xmlns:a16="http://schemas.microsoft.com/office/drawing/2014/main" id="{A8360C15-6F9E-9A43-82CC-7B33FC819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32391" y="3839499"/>
                <a:ext cx="1069876" cy="1704955"/>
              </a:xfrm>
              <a:custGeom>
                <a:avLst/>
                <a:gdLst>
                  <a:gd name="T0" fmla="*/ 2344 w 4689"/>
                  <a:gd name="T1" fmla="*/ 0 h 7469"/>
                  <a:gd name="T2" fmla="*/ 2344 w 4689"/>
                  <a:gd name="T3" fmla="*/ 0 h 7469"/>
                  <a:gd name="T4" fmla="*/ 1251 w 4689"/>
                  <a:gd name="T5" fmla="*/ 375 h 7469"/>
                  <a:gd name="T6" fmla="*/ 1188 w 4689"/>
                  <a:gd name="T7" fmla="*/ 469 h 7469"/>
                  <a:gd name="T8" fmla="*/ 1126 w 4689"/>
                  <a:gd name="T9" fmla="*/ 594 h 7469"/>
                  <a:gd name="T10" fmla="*/ 94 w 4689"/>
                  <a:gd name="T11" fmla="*/ 3155 h 7469"/>
                  <a:gd name="T12" fmla="*/ 282 w 4689"/>
                  <a:gd name="T13" fmla="*/ 3624 h 7469"/>
                  <a:gd name="T14" fmla="*/ 407 w 4689"/>
                  <a:gd name="T15" fmla="*/ 3624 h 7469"/>
                  <a:gd name="T16" fmla="*/ 719 w 4689"/>
                  <a:gd name="T17" fmla="*/ 3436 h 7469"/>
                  <a:gd name="T18" fmla="*/ 1376 w 4689"/>
                  <a:gd name="T19" fmla="*/ 1812 h 7469"/>
                  <a:gd name="T20" fmla="*/ 1376 w 4689"/>
                  <a:gd name="T21" fmla="*/ 1844 h 7469"/>
                  <a:gd name="T22" fmla="*/ 532 w 4689"/>
                  <a:gd name="T23" fmla="*/ 4874 h 7469"/>
                  <a:gd name="T24" fmla="*/ 1376 w 4689"/>
                  <a:gd name="T25" fmla="*/ 4718 h 7469"/>
                  <a:gd name="T26" fmla="*/ 1251 w 4689"/>
                  <a:gd name="T27" fmla="*/ 7061 h 7469"/>
                  <a:gd name="T28" fmla="*/ 1594 w 4689"/>
                  <a:gd name="T29" fmla="*/ 7468 h 7469"/>
                  <a:gd name="T30" fmla="*/ 1626 w 4689"/>
                  <a:gd name="T31" fmla="*/ 7468 h 7469"/>
                  <a:gd name="T32" fmla="*/ 2001 w 4689"/>
                  <a:gd name="T33" fmla="*/ 7093 h 7469"/>
                  <a:gd name="T34" fmla="*/ 2188 w 4689"/>
                  <a:gd name="T35" fmla="*/ 4655 h 7469"/>
                  <a:gd name="T36" fmla="*/ 2344 w 4689"/>
                  <a:gd name="T37" fmla="*/ 4624 h 7469"/>
                  <a:gd name="T38" fmla="*/ 2532 w 4689"/>
                  <a:gd name="T39" fmla="*/ 4655 h 7469"/>
                  <a:gd name="T40" fmla="*/ 2688 w 4689"/>
                  <a:gd name="T41" fmla="*/ 7093 h 7469"/>
                  <a:gd name="T42" fmla="*/ 3094 w 4689"/>
                  <a:gd name="T43" fmla="*/ 7468 h 7469"/>
                  <a:gd name="T44" fmla="*/ 3126 w 4689"/>
                  <a:gd name="T45" fmla="*/ 7468 h 7469"/>
                  <a:gd name="T46" fmla="*/ 3469 w 4689"/>
                  <a:gd name="T47" fmla="*/ 7061 h 7469"/>
                  <a:gd name="T48" fmla="*/ 3313 w 4689"/>
                  <a:gd name="T49" fmla="*/ 4718 h 7469"/>
                  <a:gd name="T50" fmla="*/ 4188 w 4689"/>
                  <a:gd name="T51" fmla="*/ 4874 h 7469"/>
                  <a:gd name="T52" fmla="*/ 3344 w 4689"/>
                  <a:gd name="T53" fmla="*/ 1844 h 7469"/>
                  <a:gd name="T54" fmla="*/ 3344 w 4689"/>
                  <a:gd name="T55" fmla="*/ 1812 h 7469"/>
                  <a:gd name="T56" fmla="*/ 4001 w 4689"/>
                  <a:gd name="T57" fmla="*/ 3436 h 7469"/>
                  <a:gd name="T58" fmla="*/ 4313 w 4689"/>
                  <a:gd name="T59" fmla="*/ 3624 h 7469"/>
                  <a:gd name="T60" fmla="*/ 4438 w 4689"/>
                  <a:gd name="T61" fmla="*/ 3624 h 7469"/>
                  <a:gd name="T62" fmla="*/ 4626 w 4689"/>
                  <a:gd name="T63" fmla="*/ 3155 h 7469"/>
                  <a:gd name="T64" fmla="*/ 3594 w 4689"/>
                  <a:gd name="T65" fmla="*/ 594 h 7469"/>
                  <a:gd name="T66" fmla="*/ 3532 w 4689"/>
                  <a:gd name="T67" fmla="*/ 469 h 7469"/>
                  <a:gd name="T68" fmla="*/ 3469 w 4689"/>
                  <a:gd name="T69" fmla="*/ 375 h 7469"/>
                  <a:gd name="T70" fmla="*/ 2344 w 4689"/>
                  <a:gd name="T71" fmla="*/ 0 h 7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89" h="7469">
                    <a:moveTo>
                      <a:pt x="2344" y="0"/>
                    </a:moveTo>
                    <a:lnTo>
                      <a:pt x="2344" y="0"/>
                    </a:lnTo>
                    <a:cubicBezTo>
                      <a:pt x="1501" y="0"/>
                      <a:pt x="1251" y="375"/>
                      <a:pt x="1251" y="375"/>
                    </a:cubicBezTo>
                    <a:cubicBezTo>
                      <a:pt x="1251" y="375"/>
                      <a:pt x="1219" y="437"/>
                      <a:pt x="1188" y="469"/>
                    </a:cubicBezTo>
                    <a:cubicBezTo>
                      <a:pt x="1126" y="594"/>
                      <a:pt x="1126" y="594"/>
                      <a:pt x="1126" y="594"/>
                    </a:cubicBezTo>
                    <a:cubicBezTo>
                      <a:pt x="94" y="3155"/>
                      <a:pt x="94" y="3155"/>
                      <a:pt x="94" y="3155"/>
                    </a:cubicBezTo>
                    <a:cubicBezTo>
                      <a:pt x="0" y="3343"/>
                      <a:pt x="94" y="3530"/>
                      <a:pt x="282" y="3624"/>
                    </a:cubicBezTo>
                    <a:cubicBezTo>
                      <a:pt x="313" y="3624"/>
                      <a:pt x="376" y="3624"/>
                      <a:pt x="407" y="3624"/>
                    </a:cubicBezTo>
                    <a:cubicBezTo>
                      <a:pt x="532" y="3624"/>
                      <a:pt x="657" y="3561"/>
                      <a:pt x="719" y="3436"/>
                    </a:cubicBezTo>
                    <a:cubicBezTo>
                      <a:pt x="1376" y="1812"/>
                      <a:pt x="1376" y="1812"/>
                      <a:pt x="1376" y="1812"/>
                    </a:cubicBezTo>
                    <a:cubicBezTo>
                      <a:pt x="1376" y="1844"/>
                      <a:pt x="1376" y="1844"/>
                      <a:pt x="1376" y="1844"/>
                    </a:cubicBezTo>
                    <a:cubicBezTo>
                      <a:pt x="532" y="4874"/>
                      <a:pt x="532" y="4874"/>
                      <a:pt x="532" y="4874"/>
                    </a:cubicBezTo>
                    <a:cubicBezTo>
                      <a:pt x="532" y="4874"/>
                      <a:pt x="876" y="4780"/>
                      <a:pt x="1376" y="4718"/>
                    </a:cubicBezTo>
                    <a:cubicBezTo>
                      <a:pt x="1251" y="7061"/>
                      <a:pt x="1251" y="7061"/>
                      <a:pt x="1251" y="7061"/>
                    </a:cubicBezTo>
                    <a:cubicBezTo>
                      <a:pt x="1219" y="7280"/>
                      <a:pt x="1376" y="7468"/>
                      <a:pt x="1594" y="7468"/>
                    </a:cubicBezTo>
                    <a:lnTo>
                      <a:pt x="1626" y="7468"/>
                    </a:lnTo>
                    <a:cubicBezTo>
                      <a:pt x="1844" y="7468"/>
                      <a:pt x="2001" y="7311"/>
                      <a:pt x="2001" y="7093"/>
                    </a:cubicBezTo>
                    <a:cubicBezTo>
                      <a:pt x="2188" y="4655"/>
                      <a:pt x="2188" y="4655"/>
                      <a:pt x="2188" y="4655"/>
                    </a:cubicBezTo>
                    <a:cubicBezTo>
                      <a:pt x="2251" y="4655"/>
                      <a:pt x="2282" y="4624"/>
                      <a:pt x="2344" y="4624"/>
                    </a:cubicBezTo>
                    <a:cubicBezTo>
                      <a:pt x="2407" y="4624"/>
                      <a:pt x="2469" y="4655"/>
                      <a:pt x="2532" y="4655"/>
                    </a:cubicBezTo>
                    <a:cubicBezTo>
                      <a:pt x="2688" y="7093"/>
                      <a:pt x="2688" y="7093"/>
                      <a:pt x="2688" y="7093"/>
                    </a:cubicBezTo>
                    <a:cubicBezTo>
                      <a:pt x="2719" y="7311"/>
                      <a:pt x="2876" y="7468"/>
                      <a:pt x="3094" y="7468"/>
                    </a:cubicBezTo>
                    <a:cubicBezTo>
                      <a:pt x="3094" y="7468"/>
                      <a:pt x="3094" y="7468"/>
                      <a:pt x="3126" y="7468"/>
                    </a:cubicBezTo>
                    <a:cubicBezTo>
                      <a:pt x="3344" y="7468"/>
                      <a:pt x="3501" y="7280"/>
                      <a:pt x="3469" y="7061"/>
                    </a:cubicBezTo>
                    <a:cubicBezTo>
                      <a:pt x="3313" y="4718"/>
                      <a:pt x="3313" y="4718"/>
                      <a:pt x="3313" y="4718"/>
                    </a:cubicBezTo>
                    <a:cubicBezTo>
                      <a:pt x="3844" y="4780"/>
                      <a:pt x="4188" y="4874"/>
                      <a:pt x="4188" y="4874"/>
                    </a:cubicBezTo>
                    <a:cubicBezTo>
                      <a:pt x="3344" y="1844"/>
                      <a:pt x="3344" y="1844"/>
                      <a:pt x="3344" y="1844"/>
                    </a:cubicBezTo>
                    <a:cubicBezTo>
                      <a:pt x="3344" y="1812"/>
                      <a:pt x="3344" y="1812"/>
                      <a:pt x="3344" y="1812"/>
                    </a:cubicBezTo>
                    <a:cubicBezTo>
                      <a:pt x="4001" y="3436"/>
                      <a:pt x="4001" y="3436"/>
                      <a:pt x="4001" y="3436"/>
                    </a:cubicBezTo>
                    <a:cubicBezTo>
                      <a:pt x="4063" y="3561"/>
                      <a:pt x="4188" y="3624"/>
                      <a:pt x="4313" y="3624"/>
                    </a:cubicBezTo>
                    <a:cubicBezTo>
                      <a:pt x="4344" y="3624"/>
                      <a:pt x="4407" y="3624"/>
                      <a:pt x="4438" y="3624"/>
                    </a:cubicBezTo>
                    <a:cubicBezTo>
                      <a:pt x="4626" y="3530"/>
                      <a:pt x="4688" y="3343"/>
                      <a:pt x="4626" y="3155"/>
                    </a:cubicBezTo>
                    <a:cubicBezTo>
                      <a:pt x="3594" y="594"/>
                      <a:pt x="3594" y="594"/>
                      <a:pt x="3594" y="594"/>
                    </a:cubicBezTo>
                    <a:cubicBezTo>
                      <a:pt x="3532" y="469"/>
                      <a:pt x="3532" y="469"/>
                      <a:pt x="3532" y="469"/>
                    </a:cubicBezTo>
                    <a:cubicBezTo>
                      <a:pt x="3501" y="437"/>
                      <a:pt x="3469" y="375"/>
                      <a:pt x="3469" y="375"/>
                    </a:cubicBezTo>
                    <a:cubicBezTo>
                      <a:pt x="3469" y="375"/>
                      <a:pt x="3219" y="0"/>
                      <a:pt x="2344" y="0"/>
                    </a:cubicBezTo>
                  </a:path>
                </a:pathLst>
              </a:custGeom>
              <a:solidFill>
                <a:srgbClr val="86BC25"/>
              </a:solidFill>
              <a:ln w="9525" cap="flat">
                <a:solidFill>
                  <a:srgbClr val="86BC25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7" name="Freeform 4">
                <a:extLst>
                  <a:ext uri="{FF2B5EF4-FFF2-40B4-BE49-F238E27FC236}">
                    <a16:creationId xmlns:a16="http://schemas.microsoft.com/office/drawing/2014/main" id="{2CD265CD-9130-4942-BF4D-D5A815D95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4590" y="3368473"/>
                <a:ext cx="392523" cy="385477"/>
              </a:xfrm>
              <a:custGeom>
                <a:avLst/>
                <a:gdLst>
                  <a:gd name="T0" fmla="*/ 843 w 1719"/>
                  <a:gd name="T1" fmla="*/ 0 h 1689"/>
                  <a:gd name="T2" fmla="*/ 843 w 1719"/>
                  <a:gd name="T3" fmla="*/ 0 h 1689"/>
                  <a:gd name="T4" fmla="*/ 0 w 1719"/>
                  <a:gd name="T5" fmla="*/ 844 h 1689"/>
                  <a:gd name="T6" fmla="*/ 843 w 1719"/>
                  <a:gd name="T7" fmla="*/ 1688 h 1689"/>
                  <a:gd name="T8" fmla="*/ 1718 w 1719"/>
                  <a:gd name="T9" fmla="*/ 844 h 1689"/>
                  <a:gd name="T10" fmla="*/ 843 w 1719"/>
                  <a:gd name="T11" fmla="*/ 0 h 1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9" h="1689">
                    <a:moveTo>
                      <a:pt x="843" y="0"/>
                    </a:moveTo>
                    <a:lnTo>
                      <a:pt x="843" y="0"/>
                    </a:lnTo>
                    <a:cubicBezTo>
                      <a:pt x="375" y="0"/>
                      <a:pt x="0" y="375"/>
                      <a:pt x="0" y="844"/>
                    </a:cubicBezTo>
                    <a:cubicBezTo>
                      <a:pt x="0" y="1313"/>
                      <a:pt x="375" y="1688"/>
                      <a:pt x="843" y="1688"/>
                    </a:cubicBezTo>
                    <a:cubicBezTo>
                      <a:pt x="1343" y="1688"/>
                      <a:pt x="1718" y="1313"/>
                      <a:pt x="1718" y="844"/>
                    </a:cubicBezTo>
                    <a:cubicBezTo>
                      <a:pt x="1718" y="375"/>
                      <a:pt x="1343" y="0"/>
                      <a:pt x="843" y="0"/>
                    </a:cubicBezTo>
                  </a:path>
                </a:pathLst>
              </a:custGeom>
              <a:solidFill>
                <a:srgbClr val="86BC25"/>
              </a:solidFill>
              <a:ln w="9525" cap="flat">
                <a:solidFill>
                  <a:srgbClr val="86BC25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D076FB5D-959A-C84D-86A6-B58EC8F60579}"/>
                </a:ext>
              </a:extLst>
            </p:cNvPr>
            <p:cNvGrpSpPr/>
            <p:nvPr/>
          </p:nvGrpSpPr>
          <p:grpSpPr>
            <a:xfrm>
              <a:off x="4882204" y="4643231"/>
              <a:ext cx="275461" cy="560249"/>
              <a:chOff x="19432391" y="3368473"/>
              <a:chExt cx="1069876" cy="2175981"/>
            </a:xfrm>
            <a:solidFill>
              <a:schemeClr val="bg2"/>
            </a:solidFill>
          </p:grpSpPr>
          <p:sp>
            <p:nvSpPr>
              <p:cNvPr id="364" name="Freeform 3">
                <a:extLst>
                  <a:ext uri="{FF2B5EF4-FFF2-40B4-BE49-F238E27FC236}">
                    <a16:creationId xmlns:a16="http://schemas.microsoft.com/office/drawing/2014/main" id="{C5089A2E-8EAD-3147-8B2B-4CD214238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32391" y="3839499"/>
                <a:ext cx="1069876" cy="1704955"/>
              </a:xfrm>
              <a:custGeom>
                <a:avLst/>
                <a:gdLst>
                  <a:gd name="T0" fmla="*/ 2344 w 4689"/>
                  <a:gd name="T1" fmla="*/ 0 h 7469"/>
                  <a:gd name="T2" fmla="*/ 2344 w 4689"/>
                  <a:gd name="T3" fmla="*/ 0 h 7469"/>
                  <a:gd name="T4" fmla="*/ 1251 w 4689"/>
                  <a:gd name="T5" fmla="*/ 375 h 7469"/>
                  <a:gd name="T6" fmla="*/ 1188 w 4689"/>
                  <a:gd name="T7" fmla="*/ 469 h 7469"/>
                  <a:gd name="T8" fmla="*/ 1126 w 4689"/>
                  <a:gd name="T9" fmla="*/ 594 h 7469"/>
                  <a:gd name="T10" fmla="*/ 94 w 4689"/>
                  <a:gd name="T11" fmla="*/ 3155 h 7469"/>
                  <a:gd name="T12" fmla="*/ 282 w 4689"/>
                  <a:gd name="T13" fmla="*/ 3624 h 7469"/>
                  <a:gd name="T14" fmla="*/ 407 w 4689"/>
                  <a:gd name="T15" fmla="*/ 3624 h 7469"/>
                  <a:gd name="T16" fmla="*/ 719 w 4689"/>
                  <a:gd name="T17" fmla="*/ 3436 h 7469"/>
                  <a:gd name="T18" fmla="*/ 1376 w 4689"/>
                  <a:gd name="T19" fmla="*/ 1812 h 7469"/>
                  <a:gd name="T20" fmla="*/ 1376 w 4689"/>
                  <a:gd name="T21" fmla="*/ 1844 h 7469"/>
                  <a:gd name="T22" fmla="*/ 532 w 4689"/>
                  <a:gd name="T23" fmla="*/ 4874 h 7469"/>
                  <a:gd name="T24" fmla="*/ 1376 w 4689"/>
                  <a:gd name="T25" fmla="*/ 4718 h 7469"/>
                  <a:gd name="T26" fmla="*/ 1251 w 4689"/>
                  <a:gd name="T27" fmla="*/ 7061 h 7469"/>
                  <a:gd name="T28" fmla="*/ 1594 w 4689"/>
                  <a:gd name="T29" fmla="*/ 7468 h 7469"/>
                  <a:gd name="T30" fmla="*/ 1626 w 4689"/>
                  <a:gd name="T31" fmla="*/ 7468 h 7469"/>
                  <a:gd name="T32" fmla="*/ 2001 w 4689"/>
                  <a:gd name="T33" fmla="*/ 7093 h 7469"/>
                  <a:gd name="T34" fmla="*/ 2188 w 4689"/>
                  <a:gd name="T35" fmla="*/ 4655 h 7469"/>
                  <a:gd name="T36" fmla="*/ 2344 w 4689"/>
                  <a:gd name="T37" fmla="*/ 4624 h 7469"/>
                  <a:gd name="T38" fmla="*/ 2532 w 4689"/>
                  <a:gd name="T39" fmla="*/ 4655 h 7469"/>
                  <a:gd name="T40" fmla="*/ 2688 w 4689"/>
                  <a:gd name="T41" fmla="*/ 7093 h 7469"/>
                  <a:gd name="T42" fmla="*/ 3094 w 4689"/>
                  <a:gd name="T43" fmla="*/ 7468 h 7469"/>
                  <a:gd name="T44" fmla="*/ 3126 w 4689"/>
                  <a:gd name="T45" fmla="*/ 7468 h 7469"/>
                  <a:gd name="T46" fmla="*/ 3469 w 4689"/>
                  <a:gd name="T47" fmla="*/ 7061 h 7469"/>
                  <a:gd name="T48" fmla="*/ 3313 w 4689"/>
                  <a:gd name="T49" fmla="*/ 4718 h 7469"/>
                  <a:gd name="T50" fmla="*/ 4188 w 4689"/>
                  <a:gd name="T51" fmla="*/ 4874 h 7469"/>
                  <a:gd name="T52" fmla="*/ 3344 w 4689"/>
                  <a:gd name="T53" fmla="*/ 1844 h 7469"/>
                  <a:gd name="T54" fmla="*/ 3344 w 4689"/>
                  <a:gd name="T55" fmla="*/ 1812 h 7469"/>
                  <a:gd name="T56" fmla="*/ 4001 w 4689"/>
                  <a:gd name="T57" fmla="*/ 3436 h 7469"/>
                  <a:gd name="T58" fmla="*/ 4313 w 4689"/>
                  <a:gd name="T59" fmla="*/ 3624 h 7469"/>
                  <a:gd name="T60" fmla="*/ 4438 w 4689"/>
                  <a:gd name="T61" fmla="*/ 3624 h 7469"/>
                  <a:gd name="T62" fmla="*/ 4626 w 4689"/>
                  <a:gd name="T63" fmla="*/ 3155 h 7469"/>
                  <a:gd name="T64" fmla="*/ 3594 w 4689"/>
                  <a:gd name="T65" fmla="*/ 594 h 7469"/>
                  <a:gd name="T66" fmla="*/ 3532 w 4689"/>
                  <a:gd name="T67" fmla="*/ 469 h 7469"/>
                  <a:gd name="T68" fmla="*/ 3469 w 4689"/>
                  <a:gd name="T69" fmla="*/ 375 h 7469"/>
                  <a:gd name="T70" fmla="*/ 2344 w 4689"/>
                  <a:gd name="T71" fmla="*/ 0 h 7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89" h="7469">
                    <a:moveTo>
                      <a:pt x="2344" y="0"/>
                    </a:moveTo>
                    <a:lnTo>
                      <a:pt x="2344" y="0"/>
                    </a:lnTo>
                    <a:cubicBezTo>
                      <a:pt x="1501" y="0"/>
                      <a:pt x="1251" y="375"/>
                      <a:pt x="1251" y="375"/>
                    </a:cubicBezTo>
                    <a:cubicBezTo>
                      <a:pt x="1251" y="375"/>
                      <a:pt x="1219" y="437"/>
                      <a:pt x="1188" y="469"/>
                    </a:cubicBezTo>
                    <a:cubicBezTo>
                      <a:pt x="1126" y="594"/>
                      <a:pt x="1126" y="594"/>
                      <a:pt x="1126" y="594"/>
                    </a:cubicBezTo>
                    <a:cubicBezTo>
                      <a:pt x="94" y="3155"/>
                      <a:pt x="94" y="3155"/>
                      <a:pt x="94" y="3155"/>
                    </a:cubicBezTo>
                    <a:cubicBezTo>
                      <a:pt x="0" y="3343"/>
                      <a:pt x="94" y="3530"/>
                      <a:pt x="282" y="3624"/>
                    </a:cubicBezTo>
                    <a:cubicBezTo>
                      <a:pt x="313" y="3624"/>
                      <a:pt x="376" y="3624"/>
                      <a:pt x="407" y="3624"/>
                    </a:cubicBezTo>
                    <a:cubicBezTo>
                      <a:pt x="532" y="3624"/>
                      <a:pt x="657" y="3561"/>
                      <a:pt x="719" y="3436"/>
                    </a:cubicBezTo>
                    <a:cubicBezTo>
                      <a:pt x="1376" y="1812"/>
                      <a:pt x="1376" y="1812"/>
                      <a:pt x="1376" y="1812"/>
                    </a:cubicBezTo>
                    <a:cubicBezTo>
                      <a:pt x="1376" y="1844"/>
                      <a:pt x="1376" y="1844"/>
                      <a:pt x="1376" y="1844"/>
                    </a:cubicBezTo>
                    <a:cubicBezTo>
                      <a:pt x="532" y="4874"/>
                      <a:pt x="532" y="4874"/>
                      <a:pt x="532" y="4874"/>
                    </a:cubicBezTo>
                    <a:cubicBezTo>
                      <a:pt x="532" y="4874"/>
                      <a:pt x="876" y="4780"/>
                      <a:pt x="1376" y="4718"/>
                    </a:cubicBezTo>
                    <a:cubicBezTo>
                      <a:pt x="1251" y="7061"/>
                      <a:pt x="1251" y="7061"/>
                      <a:pt x="1251" y="7061"/>
                    </a:cubicBezTo>
                    <a:cubicBezTo>
                      <a:pt x="1219" y="7280"/>
                      <a:pt x="1376" y="7468"/>
                      <a:pt x="1594" y="7468"/>
                    </a:cubicBezTo>
                    <a:lnTo>
                      <a:pt x="1626" y="7468"/>
                    </a:lnTo>
                    <a:cubicBezTo>
                      <a:pt x="1844" y="7468"/>
                      <a:pt x="2001" y="7311"/>
                      <a:pt x="2001" y="7093"/>
                    </a:cubicBezTo>
                    <a:cubicBezTo>
                      <a:pt x="2188" y="4655"/>
                      <a:pt x="2188" y="4655"/>
                      <a:pt x="2188" y="4655"/>
                    </a:cubicBezTo>
                    <a:cubicBezTo>
                      <a:pt x="2251" y="4655"/>
                      <a:pt x="2282" y="4624"/>
                      <a:pt x="2344" y="4624"/>
                    </a:cubicBezTo>
                    <a:cubicBezTo>
                      <a:pt x="2407" y="4624"/>
                      <a:pt x="2469" y="4655"/>
                      <a:pt x="2532" y="4655"/>
                    </a:cubicBezTo>
                    <a:cubicBezTo>
                      <a:pt x="2688" y="7093"/>
                      <a:pt x="2688" y="7093"/>
                      <a:pt x="2688" y="7093"/>
                    </a:cubicBezTo>
                    <a:cubicBezTo>
                      <a:pt x="2719" y="7311"/>
                      <a:pt x="2876" y="7468"/>
                      <a:pt x="3094" y="7468"/>
                    </a:cubicBezTo>
                    <a:cubicBezTo>
                      <a:pt x="3094" y="7468"/>
                      <a:pt x="3094" y="7468"/>
                      <a:pt x="3126" y="7468"/>
                    </a:cubicBezTo>
                    <a:cubicBezTo>
                      <a:pt x="3344" y="7468"/>
                      <a:pt x="3501" y="7280"/>
                      <a:pt x="3469" y="7061"/>
                    </a:cubicBezTo>
                    <a:cubicBezTo>
                      <a:pt x="3313" y="4718"/>
                      <a:pt x="3313" y="4718"/>
                      <a:pt x="3313" y="4718"/>
                    </a:cubicBezTo>
                    <a:cubicBezTo>
                      <a:pt x="3844" y="4780"/>
                      <a:pt x="4188" y="4874"/>
                      <a:pt x="4188" y="4874"/>
                    </a:cubicBezTo>
                    <a:cubicBezTo>
                      <a:pt x="3344" y="1844"/>
                      <a:pt x="3344" y="1844"/>
                      <a:pt x="3344" y="1844"/>
                    </a:cubicBezTo>
                    <a:cubicBezTo>
                      <a:pt x="3344" y="1812"/>
                      <a:pt x="3344" y="1812"/>
                      <a:pt x="3344" y="1812"/>
                    </a:cubicBezTo>
                    <a:cubicBezTo>
                      <a:pt x="4001" y="3436"/>
                      <a:pt x="4001" y="3436"/>
                      <a:pt x="4001" y="3436"/>
                    </a:cubicBezTo>
                    <a:cubicBezTo>
                      <a:pt x="4063" y="3561"/>
                      <a:pt x="4188" y="3624"/>
                      <a:pt x="4313" y="3624"/>
                    </a:cubicBezTo>
                    <a:cubicBezTo>
                      <a:pt x="4344" y="3624"/>
                      <a:pt x="4407" y="3624"/>
                      <a:pt x="4438" y="3624"/>
                    </a:cubicBezTo>
                    <a:cubicBezTo>
                      <a:pt x="4626" y="3530"/>
                      <a:pt x="4688" y="3343"/>
                      <a:pt x="4626" y="3155"/>
                    </a:cubicBezTo>
                    <a:cubicBezTo>
                      <a:pt x="3594" y="594"/>
                      <a:pt x="3594" y="594"/>
                      <a:pt x="3594" y="594"/>
                    </a:cubicBezTo>
                    <a:cubicBezTo>
                      <a:pt x="3532" y="469"/>
                      <a:pt x="3532" y="469"/>
                      <a:pt x="3532" y="469"/>
                    </a:cubicBezTo>
                    <a:cubicBezTo>
                      <a:pt x="3501" y="437"/>
                      <a:pt x="3469" y="375"/>
                      <a:pt x="3469" y="375"/>
                    </a:cubicBezTo>
                    <a:cubicBezTo>
                      <a:pt x="3469" y="375"/>
                      <a:pt x="3219" y="0"/>
                      <a:pt x="234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Freeform 4">
                <a:extLst>
                  <a:ext uri="{FF2B5EF4-FFF2-40B4-BE49-F238E27FC236}">
                    <a16:creationId xmlns:a16="http://schemas.microsoft.com/office/drawing/2014/main" id="{4EC2D325-536E-8746-87D6-27E11B0FD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4590" y="3368473"/>
                <a:ext cx="392523" cy="385477"/>
              </a:xfrm>
              <a:custGeom>
                <a:avLst/>
                <a:gdLst>
                  <a:gd name="T0" fmla="*/ 843 w 1719"/>
                  <a:gd name="T1" fmla="*/ 0 h 1689"/>
                  <a:gd name="T2" fmla="*/ 843 w 1719"/>
                  <a:gd name="T3" fmla="*/ 0 h 1689"/>
                  <a:gd name="T4" fmla="*/ 0 w 1719"/>
                  <a:gd name="T5" fmla="*/ 844 h 1689"/>
                  <a:gd name="T6" fmla="*/ 843 w 1719"/>
                  <a:gd name="T7" fmla="*/ 1688 h 1689"/>
                  <a:gd name="T8" fmla="*/ 1718 w 1719"/>
                  <a:gd name="T9" fmla="*/ 844 h 1689"/>
                  <a:gd name="T10" fmla="*/ 843 w 1719"/>
                  <a:gd name="T11" fmla="*/ 0 h 1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9" h="1689">
                    <a:moveTo>
                      <a:pt x="843" y="0"/>
                    </a:moveTo>
                    <a:lnTo>
                      <a:pt x="843" y="0"/>
                    </a:lnTo>
                    <a:cubicBezTo>
                      <a:pt x="375" y="0"/>
                      <a:pt x="0" y="375"/>
                      <a:pt x="0" y="844"/>
                    </a:cubicBezTo>
                    <a:cubicBezTo>
                      <a:pt x="0" y="1313"/>
                      <a:pt x="375" y="1688"/>
                      <a:pt x="843" y="1688"/>
                    </a:cubicBezTo>
                    <a:cubicBezTo>
                      <a:pt x="1343" y="1688"/>
                      <a:pt x="1718" y="1313"/>
                      <a:pt x="1718" y="844"/>
                    </a:cubicBezTo>
                    <a:cubicBezTo>
                      <a:pt x="1718" y="375"/>
                      <a:pt x="1343" y="0"/>
                      <a:pt x="84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51230730-3B8A-6E44-A6F1-D08FC7BE028F}"/>
                </a:ext>
              </a:extLst>
            </p:cNvPr>
            <p:cNvGrpSpPr/>
            <p:nvPr/>
          </p:nvGrpSpPr>
          <p:grpSpPr>
            <a:xfrm>
              <a:off x="5200348" y="4643231"/>
              <a:ext cx="275461" cy="560249"/>
              <a:chOff x="19432391" y="3368473"/>
              <a:chExt cx="1069876" cy="2175981"/>
            </a:xfrm>
            <a:solidFill>
              <a:schemeClr val="bg2"/>
            </a:solidFill>
          </p:grpSpPr>
          <p:sp>
            <p:nvSpPr>
              <p:cNvPr id="362" name="Freeform 3">
                <a:extLst>
                  <a:ext uri="{FF2B5EF4-FFF2-40B4-BE49-F238E27FC236}">
                    <a16:creationId xmlns:a16="http://schemas.microsoft.com/office/drawing/2014/main" id="{0A9E1049-1EB3-D54C-A79E-6535E23A1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32391" y="3839499"/>
                <a:ext cx="1069876" cy="1704955"/>
              </a:xfrm>
              <a:custGeom>
                <a:avLst/>
                <a:gdLst>
                  <a:gd name="T0" fmla="*/ 2344 w 4689"/>
                  <a:gd name="T1" fmla="*/ 0 h 7469"/>
                  <a:gd name="T2" fmla="*/ 2344 w 4689"/>
                  <a:gd name="T3" fmla="*/ 0 h 7469"/>
                  <a:gd name="T4" fmla="*/ 1251 w 4689"/>
                  <a:gd name="T5" fmla="*/ 375 h 7469"/>
                  <a:gd name="T6" fmla="*/ 1188 w 4689"/>
                  <a:gd name="T7" fmla="*/ 469 h 7469"/>
                  <a:gd name="T8" fmla="*/ 1126 w 4689"/>
                  <a:gd name="T9" fmla="*/ 594 h 7469"/>
                  <a:gd name="T10" fmla="*/ 94 w 4689"/>
                  <a:gd name="T11" fmla="*/ 3155 h 7469"/>
                  <a:gd name="T12" fmla="*/ 282 w 4689"/>
                  <a:gd name="T13" fmla="*/ 3624 h 7469"/>
                  <a:gd name="T14" fmla="*/ 407 w 4689"/>
                  <a:gd name="T15" fmla="*/ 3624 h 7469"/>
                  <a:gd name="T16" fmla="*/ 719 w 4689"/>
                  <a:gd name="T17" fmla="*/ 3436 h 7469"/>
                  <a:gd name="T18" fmla="*/ 1376 w 4689"/>
                  <a:gd name="T19" fmla="*/ 1812 h 7469"/>
                  <a:gd name="T20" fmla="*/ 1376 w 4689"/>
                  <a:gd name="T21" fmla="*/ 1844 h 7469"/>
                  <a:gd name="T22" fmla="*/ 532 w 4689"/>
                  <a:gd name="T23" fmla="*/ 4874 h 7469"/>
                  <a:gd name="T24" fmla="*/ 1376 w 4689"/>
                  <a:gd name="T25" fmla="*/ 4718 h 7469"/>
                  <a:gd name="T26" fmla="*/ 1251 w 4689"/>
                  <a:gd name="T27" fmla="*/ 7061 h 7469"/>
                  <a:gd name="T28" fmla="*/ 1594 w 4689"/>
                  <a:gd name="T29" fmla="*/ 7468 h 7469"/>
                  <a:gd name="T30" fmla="*/ 1626 w 4689"/>
                  <a:gd name="T31" fmla="*/ 7468 h 7469"/>
                  <a:gd name="T32" fmla="*/ 2001 w 4689"/>
                  <a:gd name="T33" fmla="*/ 7093 h 7469"/>
                  <a:gd name="T34" fmla="*/ 2188 w 4689"/>
                  <a:gd name="T35" fmla="*/ 4655 h 7469"/>
                  <a:gd name="T36" fmla="*/ 2344 w 4689"/>
                  <a:gd name="T37" fmla="*/ 4624 h 7469"/>
                  <a:gd name="T38" fmla="*/ 2532 w 4689"/>
                  <a:gd name="T39" fmla="*/ 4655 h 7469"/>
                  <a:gd name="T40" fmla="*/ 2688 w 4689"/>
                  <a:gd name="T41" fmla="*/ 7093 h 7469"/>
                  <a:gd name="T42" fmla="*/ 3094 w 4689"/>
                  <a:gd name="T43" fmla="*/ 7468 h 7469"/>
                  <a:gd name="T44" fmla="*/ 3126 w 4689"/>
                  <a:gd name="T45" fmla="*/ 7468 h 7469"/>
                  <a:gd name="T46" fmla="*/ 3469 w 4689"/>
                  <a:gd name="T47" fmla="*/ 7061 h 7469"/>
                  <a:gd name="T48" fmla="*/ 3313 w 4689"/>
                  <a:gd name="T49" fmla="*/ 4718 h 7469"/>
                  <a:gd name="T50" fmla="*/ 4188 w 4689"/>
                  <a:gd name="T51" fmla="*/ 4874 h 7469"/>
                  <a:gd name="T52" fmla="*/ 3344 w 4689"/>
                  <a:gd name="T53" fmla="*/ 1844 h 7469"/>
                  <a:gd name="T54" fmla="*/ 3344 w 4689"/>
                  <a:gd name="T55" fmla="*/ 1812 h 7469"/>
                  <a:gd name="T56" fmla="*/ 4001 w 4689"/>
                  <a:gd name="T57" fmla="*/ 3436 h 7469"/>
                  <a:gd name="T58" fmla="*/ 4313 w 4689"/>
                  <a:gd name="T59" fmla="*/ 3624 h 7469"/>
                  <a:gd name="T60" fmla="*/ 4438 w 4689"/>
                  <a:gd name="T61" fmla="*/ 3624 h 7469"/>
                  <a:gd name="T62" fmla="*/ 4626 w 4689"/>
                  <a:gd name="T63" fmla="*/ 3155 h 7469"/>
                  <a:gd name="T64" fmla="*/ 3594 w 4689"/>
                  <a:gd name="T65" fmla="*/ 594 h 7469"/>
                  <a:gd name="T66" fmla="*/ 3532 w 4689"/>
                  <a:gd name="T67" fmla="*/ 469 h 7469"/>
                  <a:gd name="T68" fmla="*/ 3469 w 4689"/>
                  <a:gd name="T69" fmla="*/ 375 h 7469"/>
                  <a:gd name="T70" fmla="*/ 2344 w 4689"/>
                  <a:gd name="T71" fmla="*/ 0 h 7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89" h="7469">
                    <a:moveTo>
                      <a:pt x="2344" y="0"/>
                    </a:moveTo>
                    <a:lnTo>
                      <a:pt x="2344" y="0"/>
                    </a:lnTo>
                    <a:cubicBezTo>
                      <a:pt x="1501" y="0"/>
                      <a:pt x="1251" y="375"/>
                      <a:pt x="1251" y="375"/>
                    </a:cubicBezTo>
                    <a:cubicBezTo>
                      <a:pt x="1251" y="375"/>
                      <a:pt x="1219" y="437"/>
                      <a:pt x="1188" y="469"/>
                    </a:cubicBezTo>
                    <a:cubicBezTo>
                      <a:pt x="1126" y="594"/>
                      <a:pt x="1126" y="594"/>
                      <a:pt x="1126" y="594"/>
                    </a:cubicBezTo>
                    <a:cubicBezTo>
                      <a:pt x="94" y="3155"/>
                      <a:pt x="94" y="3155"/>
                      <a:pt x="94" y="3155"/>
                    </a:cubicBezTo>
                    <a:cubicBezTo>
                      <a:pt x="0" y="3343"/>
                      <a:pt x="94" y="3530"/>
                      <a:pt x="282" y="3624"/>
                    </a:cubicBezTo>
                    <a:cubicBezTo>
                      <a:pt x="313" y="3624"/>
                      <a:pt x="376" y="3624"/>
                      <a:pt x="407" y="3624"/>
                    </a:cubicBezTo>
                    <a:cubicBezTo>
                      <a:pt x="532" y="3624"/>
                      <a:pt x="657" y="3561"/>
                      <a:pt x="719" y="3436"/>
                    </a:cubicBezTo>
                    <a:cubicBezTo>
                      <a:pt x="1376" y="1812"/>
                      <a:pt x="1376" y="1812"/>
                      <a:pt x="1376" y="1812"/>
                    </a:cubicBezTo>
                    <a:cubicBezTo>
                      <a:pt x="1376" y="1844"/>
                      <a:pt x="1376" y="1844"/>
                      <a:pt x="1376" y="1844"/>
                    </a:cubicBezTo>
                    <a:cubicBezTo>
                      <a:pt x="532" y="4874"/>
                      <a:pt x="532" y="4874"/>
                      <a:pt x="532" y="4874"/>
                    </a:cubicBezTo>
                    <a:cubicBezTo>
                      <a:pt x="532" y="4874"/>
                      <a:pt x="876" y="4780"/>
                      <a:pt x="1376" y="4718"/>
                    </a:cubicBezTo>
                    <a:cubicBezTo>
                      <a:pt x="1251" y="7061"/>
                      <a:pt x="1251" y="7061"/>
                      <a:pt x="1251" y="7061"/>
                    </a:cubicBezTo>
                    <a:cubicBezTo>
                      <a:pt x="1219" y="7280"/>
                      <a:pt x="1376" y="7468"/>
                      <a:pt x="1594" y="7468"/>
                    </a:cubicBezTo>
                    <a:lnTo>
                      <a:pt x="1626" y="7468"/>
                    </a:lnTo>
                    <a:cubicBezTo>
                      <a:pt x="1844" y="7468"/>
                      <a:pt x="2001" y="7311"/>
                      <a:pt x="2001" y="7093"/>
                    </a:cubicBezTo>
                    <a:cubicBezTo>
                      <a:pt x="2188" y="4655"/>
                      <a:pt x="2188" y="4655"/>
                      <a:pt x="2188" y="4655"/>
                    </a:cubicBezTo>
                    <a:cubicBezTo>
                      <a:pt x="2251" y="4655"/>
                      <a:pt x="2282" y="4624"/>
                      <a:pt x="2344" y="4624"/>
                    </a:cubicBezTo>
                    <a:cubicBezTo>
                      <a:pt x="2407" y="4624"/>
                      <a:pt x="2469" y="4655"/>
                      <a:pt x="2532" y="4655"/>
                    </a:cubicBezTo>
                    <a:cubicBezTo>
                      <a:pt x="2688" y="7093"/>
                      <a:pt x="2688" y="7093"/>
                      <a:pt x="2688" y="7093"/>
                    </a:cubicBezTo>
                    <a:cubicBezTo>
                      <a:pt x="2719" y="7311"/>
                      <a:pt x="2876" y="7468"/>
                      <a:pt x="3094" y="7468"/>
                    </a:cubicBezTo>
                    <a:cubicBezTo>
                      <a:pt x="3094" y="7468"/>
                      <a:pt x="3094" y="7468"/>
                      <a:pt x="3126" y="7468"/>
                    </a:cubicBezTo>
                    <a:cubicBezTo>
                      <a:pt x="3344" y="7468"/>
                      <a:pt x="3501" y="7280"/>
                      <a:pt x="3469" y="7061"/>
                    </a:cubicBezTo>
                    <a:cubicBezTo>
                      <a:pt x="3313" y="4718"/>
                      <a:pt x="3313" y="4718"/>
                      <a:pt x="3313" y="4718"/>
                    </a:cubicBezTo>
                    <a:cubicBezTo>
                      <a:pt x="3844" y="4780"/>
                      <a:pt x="4188" y="4874"/>
                      <a:pt x="4188" y="4874"/>
                    </a:cubicBezTo>
                    <a:cubicBezTo>
                      <a:pt x="3344" y="1844"/>
                      <a:pt x="3344" y="1844"/>
                      <a:pt x="3344" y="1844"/>
                    </a:cubicBezTo>
                    <a:cubicBezTo>
                      <a:pt x="3344" y="1812"/>
                      <a:pt x="3344" y="1812"/>
                      <a:pt x="3344" y="1812"/>
                    </a:cubicBezTo>
                    <a:cubicBezTo>
                      <a:pt x="4001" y="3436"/>
                      <a:pt x="4001" y="3436"/>
                      <a:pt x="4001" y="3436"/>
                    </a:cubicBezTo>
                    <a:cubicBezTo>
                      <a:pt x="4063" y="3561"/>
                      <a:pt x="4188" y="3624"/>
                      <a:pt x="4313" y="3624"/>
                    </a:cubicBezTo>
                    <a:cubicBezTo>
                      <a:pt x="4344" y="3624"/>
                      <a:pt x="4407" y="3624"/>
                      <a:pt x="4438" y="3624"/>
                    </a:cubicBezTo>
                    <a:cubicBezTo>
                      <a:pt x="4626" y="3530"/>
                      <a:pt x="4688" y="3343"/>
                      <a:pt x="4626" y="3155"/>
                    </a:cubicBezTo>
                    <a:cubicBezTo>
                      <a:pt x="3594" y="594"/>
                      <a:pt x="3594" y="594"/>
                      <a:pt x="3594" y="594"/>
                    </a:cubicBezTo>
                    <a:cubicBezTo>
                      <a:pt x="3532" y="469"/>
                      <a:pt x="3532" y="469"/>
                      <a:pt x="3532" y="469"/>
                    </a:cubicBezTo>
                    <a:cubicBezTo>
                      <a:pt x="3501" y="437"/>
                      <a:pt x="3469" y="375"/>
                      <a:pt x="3469" y="375"/>
                    </a:cubicBezTo>
                    <a:cubicBezTo>
                      <a:pt x="3469" y="375"/>
                      <a:pt x="3219" y="0"/>
                      <a:pt x="234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Freeform 4">
                <a:extLst>
                  <a:ext uri="{FF2B5EF4-FFF2-40B4-BE49-F238E27FC236}">
                    <a16:creationId xmlns:a16="http://schemas.microsoft.com/office/drawing/2014/main" id="{4F6E54DF-5787-6547-AD82-758011835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4590" y="3368473"/>
                <a:ext cx="392523" cy="385477"/>
              </a:xfrm>
              <a:custGeom>
                <a:avLst/>
                <a:gdLst>
                  <a:gd name="T0" fmla="*/ 843 w 1719"/>
                  <a:gd name="T1" fmla="*/ 0 h 1689"/>
                  <a:gd name="T2" fmla="*/ 843 w 1719"/>
                  <a:gd name="T3" fmla="*/ 0 h 1689"/>
                  <a:gd name="T4" fmla="*/ 0 w 1719"/>
                  <a:gd name="T5" fmla="*/ 844 h 1689"/>
                  <a:gd name="T6" fmla="*/ 843 w 1719"/>
                  <a:gd name="T7" fmla="*/ 1688 h 1689"/>
                  <a:gd name="T8" fmla="*/ 1718 w 1719"/>
                  <a:gd name="T9" fmla="*/ 844 h 1689"/>
                  <a:gd name="T10" fmla="*/ 843 w 1719"/>
                  <a:gd name="T11" fmla="*/ 0 h 1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9" h="1689">
                    <a:moveTo>
                      <a:pt x="843" y="0"/>
                    </a:moveTo>
                    <a:lnTo>
                      <a:pt x="843" y="0"/>
                    </a:lnTo>
                    <a:cubicBezTo>
                      <a:pt x="375" y="0"/>
                      <a:pt x="0" y="375"/>
                      <a:pt x="0" y="844"/>
                    </a:cubicBezTo>
                    <a:cubicBezTo>
                      <a:pt x="0" y="1313"/>
                      <a:pt x="375" y="1688"/>
                      <a:pt x="843" y="1688"/>
                    </a:cubicBezTo>
                    <a:cubicBezTo>
                      <a:pt x="1343" y="1688"/>
                      <a:pt x="1718" y="1313"/>
                      <a:pt x="1718" y="844"/>
                    </a:cubicBezTo>
                    <a:cubicBezTo>
                      <a:pt x="1718" y="375"/>
                      <a:pt x="1343" y="0"/>
                      <a:pt x="84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0D2190AF-1361-B041-8F58-F50FEBA771D5}"/>
                </a:ext>
              </a:extLst>
            </p:cNvPr>
            <p:cNvGrpSpPr/>
            <p:nvPr/>
          </p:nvGrpSpPr>
          <p:grpSpPr>
            <a:xfrm>
              <a:off x="5518492" y="4643231"/>
              <a:ext cx="275461" cy="560249"/>
              <a:chOff x="19432391" y="3368473"/>
              <a:chExt cx="1069876" cy="2175981"/>
            </a:xfrm>
            <a:solidFill>
              <a:schemeClr val="bg2"/>
            </a:solidFill>
          </p:grpSpPr>
          <p:sp>
            <p:nvSpPr>
              <p:cNvPr id="360" name="Freeform 3">
                <a:extLst>
                  <a:ext uri="{FF2B5EF4-FFF2-40B4-BE49-F238E27FC236}">
                    <a16:creationId xmlns:a16="http://schemas.microsoft.com/office/drawing/2014/main" id="{E06D2DC2-3851-F742-AE19-ED41BC8C3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32391" y="3839499"/>
                <a:ext cx="1069876" cy="1704955"/>
              </a:xfrm>
              <a:custGeom>
                <a:avLst/>
                <a:gdLst>
                  <a:gd name="T0" fmla="*/ 2344 w 4689"/>
                  <a:gd name="T1" fmla="*/ 0 h 7469"/>
                  <a:gd name="T2" fmla="*/ 2344 w 4689"/>
                  <a:gd name="T3" fmla="*/ 0 h 7469"/>
                  <a:gd name="T4" fmla="*/ 1251 w 4689"/>
                  <a:gd name="T5" fmla="*/ 375 h 7469"/>
                  <a:gd name="T6" fmla="*/ 1188 w 4689"/>
                  <a:gd name="T7" fmla="*/ 469 h 7469"/>
                  <a:gd name="T8" fmla="*/ 1126 w 4689"/>
                  <a:gd name="T9" fmla="*/ 594 h 7469"/>
                  <a:gd name="T10" fmla="*/ 94 w 4689"/>
                  <a:gd name="T11" fmla="*/ 3155 h 7469"/>
                  <a:gd name="T12" fmla="*/ 282 w 4689"/>
                  <a:gd name="T13" fmla="*/ 3624 h 7469"/>
                  <a:gd name="T14" fmla="*/ 407 w 4689"/>
                  <a:gd name="T15" fmla="*/ 3624 h 7469"/>
                  <a:gd name="T16" fmla="*/ 719 w 4689"/>
                  <a:gd name="T17" fmla="*/ 3436 h 7469"/>
                  <a:gd name="T18" fmla="*/ 1376 w 4689"/>
                  <a:gd name="T19" fmla="*/ 1812 h 7469"/>
                  <a:gd name="T20" fmla="*/ 1376 w 4689"/>
                  <a:gd name="T21" fmla="*/ 1844 h 7469"/>
                  <a:gd name="T22" fmla="*/ 532 w 4689"/>
                  <a:gd name="T23" fmla="*/ 4874 h 7469"/>
                  <a:gd name="T24" fmla="*/ 1376 w 4689"/>
                  <a:gd name="T25" fmla="*/ 4718 h 7469"/>
                  <a:gd name="T26" fmla="*/ 1251 w 4689"/>
                  <a:gd name="T27" fmla="*/ 7061 h 7469"/>
                  <a:gd name="T28" fmla="*/ 1594 w 4689"/>
                  <a:gd name="T29" fmla="*/ 7468 h 7469"/>
                  <a:gd name="T30" fmla="*/ 1626 w 4689"/>
                  <a:gd name="T31" fmla="*/ 7468 h 7469"/>
                  <a:gd name="T32" fmla="*/ 2001 w 4689"/>
                  <a:gd name="T33" fmla="*/ 7093 h 7469"/>
                  <a:gd name="T34" fmla="*/ 2188 w 4689"/>
                  <a:gd name="T35" fmla="*/ 4655 h 7469"/>
                  <a:gd name="T36" fmla="*/ 2344 w 4689"/>
                  <a:gd name="T37" fmla="*/ 4624 h 7469"/>
                  <a:gd name="T38" fmla="*/ 2532 w 4689"/>
                  <a:gd name="T39" fmla="*/ 4655 h 7469"/>
                  <a:gd name="T40" fmla="*/ 2688 w 4689"/>
                  <a:gd name="T41" fmla="*/ 7093 h 7469"/>
                  <a:gd name="T42" fmla="*/ 3094 w 4689"/>
                  <a:gd name="T43" fmla="*/ 7468 h 7469"/>
                  <a:gd name="T44" fmla="*/ 3126 w 4689"/>
                  <a:gd name="T45" fmla="*/ 7468 h 7469"/>
                  <a:gd name="T46" fmla="*/ 3469 w 4689"/>
                  <a:gd name="T47" fmla="*/ 7061 h 7469"/>
                  <a:gd name="T48" fmla="*/ 3313 w 4689"/>
                  <a:gd name="T49" fmla="*/ 4718 h 7469"/>
                  <a:gd name="T50" fmla="*/ 4188 w 4689"/>
                  <a:gd name="T51" fmla="*/ 4874 h 7469"/>
                  <a:gd name="T52" fmla="*/ 3344 w 4689"/>
                  <a:gd name="T53" fmla="*/ 1844 h 7469"/>
                  <a:gd name="T54" fmla="*/ 3344 w 4689"/>
                  <a:gd name="T55" fmla="*/ 1812 h 7469"/>
                  <a:gd name="T56" fmla="*/ 4001 w 4689"/>
                  <a:gd name="T57" fmla="*/ 3436 h 7469"/>
                  <a:gd name="T58" fmla="*/ 4313 w 4689"/>
                  <a:gd name="T59" fmla="*/ 3624 h 7469"/>
                  <a:gd name="T60" fmla="*/ 4438 w 4689"/>
                  <a:gd name="T61" fmla="*/ 3624 h 7469"/>
                  <a:gd name="T62" fmla="*/ 4626 w 4689"/>
                  <a:gd name="T63" fmla="*/ 3155 h 7469"/>
                  <a:gd name="T64" fmla="*/ 3594 w 4689"/>
                  <a:gd name="T65" fmla="*/ 594 h 7469"/>
                  <a:gd name="T66" fmla="*/ 3532 w 4689"/>
                  <a:gd name="T67" fmla="*/ 469 h 7469"/>
                  <a:gd name="T68" fmla="*/ 3469 w 4689"/>
                  <a:gd name="T69" fmla="*/ 375 h 7469"/>
                  <a:gd name="T70" fmla="*/ 2344 w 4689"/>
                  <a:gd name="T71" fmla="*/ 0 h 7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89" h="7469">
                    <a:moveTo>
                      <a:pt x="2344" y="0"/>
                    </a:moveTo>
                    <a:lnTo>
                      <a:pt x="2344" y="0"/>
                    </a:lnTo>
                    <a:cubicBezTo>
                      <a:pt x="1501" y="0"/>
                      <a:pt x="1251" y="375"/>
                      <a:pt x="1251" y="375"/>
                    </a:cubicBezTo>
                    <a:cubicBezTo>
                      <a:pt x="1251" y="375"/>
                      <a:pt x="1219" y="437"/>
                      <a:pt x="1188" y="469"/>
                    </a:cubicBezTo>
                    <a:cubicBezTo>
                      <a:pt x="1126" y="594"/>
                      <a:pt x="1126" y="594"/>
                      <a:pt x="1126" y="594"/>
                    </a:cubicBezTo>
                    <a:cubicBezTo>
                      <a:pt x="94" y="3155"/>
                      <a:pt x="94" y="3155"/>
                      <a:pt x="94" y="3155"/>
                    </a:cubicBezTo>
                    <a:cubicBezTo>
                      <a:pt x="0" y="3343"/>
                      <a:pt x="94" y="3530"/>
                      <a:pt x="282" y="3624"/>
                    </a:cubicBezTo>
                    <a:cubicBezTo>
                      <a:pt x="313" y="3624"/>
                      <a:pt x="376" y="3624"/>
                      <a:pt x="407" y="3624"/>
                    </a:cubicBezTo>
                    <a:cubicBezTo>
                      <a:pt x="532" y="3624"/>
                      <a:pt x="657" y="3561"/>
                      <a:pt x="719" y="3436"/>
                    </a:cubicBezTo>
                    <a:cubicBezTo>
                      <a:pt x="1376" y="1812"/>
                      <a:pt x="1376" y="1812"/>
                      <a:pt x="1376" y="1812"/>
                    </a:cubicBezTo>
                    <a:cubicBezTo>
                      <a:pt x="1376" y="1844"/>
                      <a:pt x="1376" y="1844"/>
                      <a:pt x="1376" y="1844"/>
                    </a:cubicBezTo>
                    <a:cubicBezTo>
                      <a:pt x="532" y="4874"/>
                      <a:pt x="532" y="4874"/>
                      <a:pt x="532" y="4874"/>
                    </a:cubicBezTo>
                    <a:cubicBezTo>
                      <a:pt x="532" y="4874"/>
                      <a:pt x="876" y="4780"/>
                      <a:pt x="1376" y="4718"/>
                    </a:cubicBezTo>
                    <a:cubicBezTo>
                      <a:pt x="1251" y="7061"/>
                      <a:pt x="1251" y="7061"/>
                      <a:pt x="1251" y="7061"/>
                    </a:cubicBezTo>
                    <a:cubicBezTo>
                      <a:pt x="1219" y="7280"/>
                      <a:pt x="1376" y="7468"/>
                      <a:pt x="1594" y="7468"/>
                    </a:cubicBezTo>
                    <a:lnTo>
                      <a:pt x="1626" y="7468"/>
                    </a:lnTo>
                    <a:cubicBezTo>
                      <a:pt x="1844" y="7468"/>
                      <a:pt x="2001" y="7311"/>
                      <a:pt x="2001" y="7093"/>
                    </a:cubicBezTo>
                    <a:cubicBezTo>
                      <a:pt x="2188" y="4655"/>
                      <a:pt x="2188" y="4655"/>
                      <a:pt x="2188" y="4655"/>
                    </a:cubicBezTo>
                    <a:cubicBezTo>
                      <a:pt x="2251" y="4655"/>
                      <a:pt x="2282" y="4624"/>
                      <a:pt x="2344" y="4624"/>
                    </a:cubicBezTo>
                    <a:cubicBezTo>
                      <a:pt x="2407" y="4624"/>
                      <a:pt x="2469" y="4655"/>
                      <a:pt x="2532" y="4655"/>
                    </a:cubicBezTo>
                    <a:cubicBezTo>
                      <a:pt x="2688" y="7093"/>
                      <a:pt x="2688" y="7093"/>
                      <a:pt x="2688" y="7093"/>
                    </a:cubicBezTo>
                    <a:cubicBezTo>
                      <a:pt x="2719" y="7311"/>
                      <a:pt x="2876" y="7468"/>
                      <a:pt x="3094" y="7468"/>
                    </a:cubicBezTo>
                    <a:cubicBezTo>
                      <a:pt x="3094" y="7468"/>
                      <a:pt x="3094" y="7468"/>
                      <a:pt x="3126" y="7468"/>
                    </a:cubicBezTo>
                    <a:cubicBezTo>
                      <a:pt x="3344" y="7468"/>
                      <a:pt x="3501" y="7280"/>
                      <a:pt x="3469" y="7061"/>
                    </a:cubicBezTo>
                    <a:cubicBezTo>
                      <a:pt x="3313" y="4718"/>
                      <a:pt x="3313" y="4718"/>
                      <a:pt x="3313" y="4718"/>
                    </a:cubicBezTo>
                    <a:cubicBezTo>
                      <a:pt x="3844" y="4780"/>
                      <a:pt x="4188" y="4874"/>
                      <a:pt x="4188" y="4874"/>
                    </a:cubicBezTo>
                    <a:cubicBezTo>
                      <a:pt x="3344" y="1844"/>
                      <a:pt x="3344" y="1844"/>
                      <a:pt x="3344" y="1844"/>
                    </a:cubicBezTo>
                    <a:cubicBezTo>
                      <a:pt x="3344" y="1812"/>
                      <a:pt x="3344" y="1812"/>
                      <a:pt x="3344" y="1812"/>
                    </a:cubicBezTo>
                    <a:cubicBezTo>
                      <a:pt x="4001" y="3436"/>
                      <a:pt x="4001" y="3436"/>
                      <a:pt x="4001" y="3436"/>
                    </a:cubicBezTo>
                    <a:cubicBezTo>
                      <a:pt x="4063" y="3561"/>
                      <a:pt x="4188" y="3624"/>
                      <a:pt x="4313" y="3624"/>
                    </a:cubicBezTo>
                    <a:cubicBezTo>
                      <a:pt x="4344" y="3624"/>
                      <a:pt x="4407" y="3624"/>
                      <a:pt x="4438" y="3624"/>
                    </a:cubicBezTo>
                    <a:cubicBezTo>
                      <a:pt x="4626" y="3530"/>
                      <a:pt x="4688" y="3343"/>
                      <a:pt x="4626" y="3155"/>
                    </a:cubicBezTo>
                    <a:cubicBezTo>
                      <a:pt x="3594" y="594"/>
                      <a:pt x="3594" y="594"/>
                      <a:pt x="3594" y="594"/>
                    </a:cubicBezTo>
                    <a:cubicBezTo>
                      <a:pt x="3532" y="469"/>
                      <a:pt x="3532" y="469"/>
                      <a:pt x="3532" y="469"/>
                    </a:cubicBezTo>
                    <a:cubicBezTo>
                      <a:pt x="3501" y="437"/>
                      <a:pt x="3469" y="375"/>
                      <a:pt x="3469" y="375"/>
                    </a:cubicBezTo>
                    <a:cubicBezTo>
                      <a:pt x="3469" y="375"/>
                      <a:pt x="3219" y="0"/>
                      <a:pt x="234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Freeform 4">
                <a:extLst>
                  <a:ext uri="{FF2B5EF4-FFF2-40B4-BE49-F238E27FC236}">
                    <a16:creationId xmlns:a16="http://schemas.microsoft.com/office/drawing/2014/main" id="{A06D77B3-A4AA-EB46-91D6-2E97C9874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4590" y="3368473"/>
                <a:ext cx="392523" cy="385477"/>
              </a:xfrm>
              <a:custGeom>
                <a:avLst/>
                <a:gdLst>
                  <a:gd name="T0" fmla="*/ 843 w 1719"/>
                  <a:gd name="T1" fmla="*/ 0 h 1689"/>
                  <a:gd name="T2" fmla="*/ 843 w 1719"/>
                  <a:gd name="T3" fmla="*/ 0 h 1689"/>
                  <a:gd name="T4" fmla="*/ 0 w 1719"/>
                  <a:gd name="T5" fmla="*/ 844 h 1689"/>
                  <a:gd name="T6" fmla="*/ 843 w 1719"/>
                  <a:gd name="T7" fmla="*/ 1688 h 1689"/>
                  <a:gd name="T8" fmla="*/ 1718 w 1719"/>
                  <a:gd name="T9" fmla="*/ 844 h 1689"/>
                  <a:gd name="T10" fmla="*/ 843 w 1719"/>
                  <a:gd name="T11" fmla="*/ 0 h 1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9" h="1689">
                    <a:moveTo>
                      <a:pt x="843" y="0"/>
                    </a:moveTo>
                    <a:lnTo>
                      <a:pt x="843" y="0"/>
                    </a:lnTo>
                    <a:cubicBezTo>
                      <a:pt x="375" y="0"/>
                      <a:pt x="0" y="375"/>
                      <a:pt x="0" y="844"/>
                    </a:cubicBezTo>
                    <a:cubicBezTo>
                      <a:pt x="0" y="1313"/>
                      <a:pt x="375" y="1688"/>
                      <a:pt x="843" y="1688"/>
                    </a:cubicBezTo>
                    <a:cubicBezTo>
                      <a:pt x="1343" y="1688"/>
                      <a:pt x="1718" y="1313"/>
                      <a:pt x="1718" y="844"/>
                    </a:cubicBezTo>
                    <a:cubicBezTo>
                      <a:pt x="1718" y="375"/>
                      <a:pt x="1343" y="0"/>
                      <a:pt x="84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0BDB9188-2DA6-4841-8D4F-982E932EA807}"/>
                </a:ext>
              </a:extLst>
            </p:cNvPr>
            <p:cNvGrpSpPr/>
            <p:nvPr/>
          </p:nvGrpSpPr>
          <p:grpSpPr>
            <a:xfrm>
              <a:off x="5836636" y="4643231"/>
              <a:ext cx="275461" cy="560249"/>
              <a:chOff x="19432391" y="3368473"/>
              <a:chExt cx="1069876" cy="2175981"/>
            </a:xfrm>
            <a:solidFill>
              <a:schemeClr val="bg2"/>
            </a:solidFill>
          </p:grpSpPr>
          <p:sp>
            <p:nvSpPr>
              <p:cNvPr id="358" name="Freeform 3">
                <a:extLst>
                  <a:ext uri="{FF2B5EF4-FFF2-40B4-BE49-F238E27FC236}">
                    <a16:creationId xmlns:a16="http://schemas.microsoft.com/office/drawing/2014/main" id="{C6ED2BF2-416B-334C-9DE5-0ABC8B6F5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32391" y="3839499"/>
                <a:ext cx="1069876" cy="1704955"/>
              </a:xfrm>
              <a:custGeom>
                <a:avLst/>
                <a:gdLst>
                  <a:gd name="T0" fmla="*/ 2344 w 4689"/>
                  <a:gd name="T1" fmla="*/ 0 h 7469"/>
                  <a:gd name="T2" fmla="*/ 2344 w 4689"/>
                  <a:gd name="T3" fmla="*/ 0 h 7469"/>
                  <a:gd name="T4" fmla="*/ 1251 w 4689"/>
                  <a:gd name="T5" fmla="*/ 375 h 7469"/>
                  <a:gd name="T6" fmla="*/ 1188 w 4689"/>
                  <a:gd name="T7" fmla="*/ 469 h 7469"/>
                  <a:gd name="T8" fmla="*/ 1126 w 4689"/>
                  <a:gd name="T9" fmla="*/ 594 h 7469"/>
                  <a:gd name="T10" fmla="*/ 94 w 4689"/>
                  <a:gd name="T11" fmla="*/ 3155 h 7469"/>
                  <a:gd name="T12" fmla="*/ 282 w 4689"/>
                  <a:gd name="T13" fmla="*/ 3624 h 7469"/>
                  <a:gd name="T14" fmla="*/ 407 w 4689"/>
                  <a:gd name="T15" fmla="*/ 3624 h 7469"/>
                  <a:gd name="T16" fmla="*/ 719 w 4689"/>
                  <a:gd name="T17" fmla="*/ 3436 h 7469"/>
                  <a:gd name="T18" fmla="*/ 1376 w 4689"/>
                  <a:gd name="T19" fmla="*/ 1812 h 7469"/>
                  <a:gd name="T20" fmla="*/ 1376 w 4689"/>
                  <a:gd name="T21" fmla="*/ 1844 h 7469"/>
                  <a:gd name="T22" fmla="*/ 532 w 4689"/>
                  <a:gd name="T23" fmla="*/ 4874 h 7469"/>
                  <a:gd name="T24" fmla="*/ 1376 w 4689"/>
                  <a:gd name="T25" fmla="*/ 4718 h 7469"/>
                  <a:gd name="T26" fmla="*/ 1251 w 4689"/>
                  <a:gd name="T27" fmla="*/ 7061 h 7469"/>
                  <a:gd name="T28" fmla="*/ 1594 w 4689"/>
                  <a:gd name="T29" fmla="*/ 7468 h 7469"/>
                  <a:gd name="T30" fmla="*/ 1626 w 4689"/>
                  <a:gd name="T31" fmla="*/ 7468 h 7469"/>
                  <a:gd name="T32" fmla="*/ 2001 w 4689"/>
                  <a:gd name="T33" fmla="*/ 7093 h 7469"/>
                  <a:gd name="T34" fmla="*/ 2188 w 4689"/>
                  <a:gd name="T35" fmla="*/ 4655 h 7469"/>
                  <a:gd name="T36" fmla="*/ 2344 w 4689"/>
                  <a:gd name="T37" fmla="*/ 4624 h 7469"/>
                  <a:gd name="T38" fmla="*/ 2532 w 4689"/>
                  <a:gd name="T39" fmla="*/ 4655 h 7469"/>
                  <a:gd name="T40" fmla="*/ 2688 w 4689"/>
                  <a:gd name="T41" fmla="*/ 7093 h 7469"/>
                  <a:gd name="T42" fmla="*/ 3094 w 4689"/>
                  <a:gd name="T43" fmla="*/ 7468 h 7469"/>
                  <a:gd name="T44" fmla="*/ 3126 w 4689"/>
                  <a:gd name="T45" fmla="*/ 7468 h 7469"/>
                  <a:gd name="T46" fmla="*/ 3469 w 4689"/>
                  <a:gd name="T47" fmla="*/ 7061 h 7469"/>
                  <a:gd name="T48" fmla="*/ 3313 w 4689"/>
                  <a:gd name="T49" fmla="*/ 4718 h 7469"/>
                  <a:gd name="T50" fmla="*/ 4188 w 4689"/>
                  <a:gd name="T51" fmla="*/ 4874 h 7469"/>
                  <a:gd name="T52" fmla="*/ 3344 w 4689"/>
                  <a:gd name="T53" fmla="*/ 1844 h 7469"/>
                  <a:gd name="T54" fmla="*/ 3344 w 4689"/>
                  <a:gd name="T55" fmla="*/ 1812 h 7469"/>
                  <a:gd name="T56" fmla="*/ 4001 w 4689"/>
                  <a:gd name="T57" fmla="*/ 3436 h 7469"/>
                  <a:gd name="T58" fmla="*/ 4313 w 4689"/>
                  <a:gd name="T59" fmla="*/ 3624 h 7469"/>
                  <a:gd name="T60" fmla="*/ 4438 w 4689"/>
                  <a:gd name="T61" fmla="*/ 3624 h 7469"/>
                  <a:gd name="T62" fmla="*/ 4626 w 4689"/>
                  <a:gd name="T63" fmla="*/ 3155 h 7469"/>
                  <a:gd name="T64" fmla="*/ 3594 w 4689"/>
                  <a:gd name="T65" fmla="*/ 594 h 7469"/>
                  <a:gd name="T66" fmla="*/ 3532 w 4689"/>
                  <a:gd name="T67" fmla="*/ 469 h 7469"/>
                  <a:gd name="T68" fmla="*/ 3469 w 4689"/>
                  <a:gd name="T69" fmla="*/ 375 h 7469"/>
                  <a:gd name="T70" fmla="*/ 2344 w 4689"/>
                  <a:gd name="T71" fmla="*/ 0 h 7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89" h="7469">
                    <a:moveTo>
                      <a:pt x="2344" y="0"/>
                    </a:moveTo>
                    <a:lnTo>
                      <a:pt x="2344" y="0"/>
                    </a:lnTo>
                    <a:cubicBezTo>
                      <a:pt x="1501" y="0"/>
                      <a:pt x="1251" y="375"/>
                      <a:pt x="1251" y="375"/>
                    </a:cubicBezTo>
                    <a:cubicBezTo>
                      <a:pt x="1251" y="375"/>
                      <a:pt x="1219" y="437"/>
                      <a:pt x="1188" y="469"/>
                    </a:cubicBezTo>
                    <a:cubicBezTo>
                      <a:pt x="1126" y="594"/>
                      <a:pt x="1126" y="594"/>
                      <a:pt x="1126" y="594"/>
                    </a:cubicBezTo>
                    <a:cubicBezTo>
                      <a:pt x="94" y="3155"/>
                      <a:pt x="94" y="3155"/>
                      <a:pt x="94" y="3155"/>
                    </a:cubicBezTo>
                    <a:cubicBezTo>
                      <a:pt x="0" y="3343"/>
                      <a:pt x="94" y="3530"/>
                      <a:pt x="282" y="3624"/>
                    </a:cubicBezTo>
                    <a:cubicBezTo>
                      <a:pt x="313" y="3624"/>
                      <a:pt x="376" y="3624"/>
                      <a:pt x="407" y="3624"/>
                    </a:cubicBezTo>
                    <a:cubicBezTo>
                      <a:pt x="532" y="3624"/>
                      <a:pt x="657" y="3561"/>
                      <a:pt x="719" y="3436"/>
                    </a:cubicBezTo>
                    <a:cubicBezTo>
                      <a:pt x="1376" y="1812"/>
                      <a:pt x="1376" y="1812"/>
                      <a:pt x="1376" y="1812"/>
                    </a:cubicBezTo>
                    <a:cubicBezTo>
                      <a:pt x="1376" y="1844"/>
                      <a:pt x="1376" y="1844"/>
                      <a:pt x="1376" y="1844"/>
                    </a:cubicBezTo>
                    <a:cubicBezTo>
                      <a:pt x="532" y="4874"/>
                      <a:pt x="532" y="4874"/>
                      <a:pt x="532" y="4874"/>
                    </a:cubicBezTo>
                    <a:cubicBezTo>
                      <a:pt x="532" y="4874"/>
                      <a:pt x="876" y="4780"/>
                      <a:pt x="1376" y="4718"/>
                    </a:cubicBezTo>
                    <a:cubicBezTo>
                      <a:pt x="1251" y="7061"/>
                      <a:pt x="1251" y="7061"/>
                      <a:pt x="1251" y="7061"/>
                    </a:cubicBezTo>
                    <a:cubicBezTo>
                      <a:pt x="1219" y="7280"/>
                      <a:pt x="1376" y="7468"/>
                      <a:pt x="1594" y="7468"/>
                    </a:cubicBezTo>
                    <a:lnTo>
                      <a:pt x="1626" y="7468"/>
                    </a:lnTo>
                    <a:cubicBezTo>
                      <a:pt x="1844" y="7468"/>
                      <a:pt x="2001" y="7311"/>
                      <a:pt x="2001" y="7093"/>
                    </a:cubicBezTo>
                    <a:cubicBezTo>
                      <a:pt x="2188" y="4655"/>
                      <a:pt x="2188" y="4655"/>
                      <a:pt x="2188" y="4655"/>
                    </a:cubicBezTo>
                    <a:cubicBezTo>
                      <a:pt x="2251" y="4655"/>
                      <a:pt x="2282" y="4624"/>
                      <a:pt x="2344" y="4624"/>
                    </a:cubicBezTo>
                    <a:cubicBezTo>
                      <a:pt x="2407" y="4624"/>
                      <a:pt x="2469" y="4655"/>
                      <a:pt x="2532" y="4655"/>
                    </a:cubicBezTo>
                    <a:cubicBezTo>
                      <a:pt x="2688" y="7093"/>
                      <a:pt x="2688" y="7093"/>
                      <a:pt x="2688" y="7093"/>
                    </a:cubicBezTo>
                    <a:cubicBezTo>
                      <a:pt x="2719" y="7311"/>
                      <a:pt x="2876" y="7468"/>
                      <a:pt x="3094" y="7468"/>
                    </a:cubicBezTo>
                    <a:cubicBezTo>
                      <a:pt x="3094" y="7468"/>
                      <a:pt x="3094" y="7468"/>
                      <a:pt x="3126" y="7468"/>
                    </a:cubicBezTo>
                    <a:cubicBezTo>
                      <a:pt x="3344" y="7468"/>
                      <a:pt x="3501" y="7280"/>
                      <a:pt x="3469" y="7061"/>
                    </a:cubicBezTo>
                    <a:cubicBezTo>
                      <a:pt x="3313" y="4718"/>
                      <a:pt x="3313" y="4718"/>
                      <a:pt x="3313" y="4718"/>
                    </a:cubicBezTo>
                    <a:cubicBezTo>
                      <a:pt x="3844" y="4780"/>
                      <a:pt x="4188" y="4874"/>
                      <a:pt x="4188" y="4874"/>
                    </a:cubicBezTo>
                    <a:cubicBezTo>
                      <a:pt x="3344" y="1844"/>
                      <a:pt x="3344" y="1844"/>
                      <a:pt x="3344" y="1844"/>
                    </a:cubicBezTo>
                    <a:cubicBezTo>
                      <a:pt x="3344" y="1812"/>
                      <a:pt x="3344" y="1812"/>
                      <a:pt x="3344" y="1812"/>
                    </a:cubicBezTo>
                    <a:cubicBezTo>
                      <a:pt x="4001" y="3436"/>
                      <a:pt x="4001" y="3436"/>
                      <a:pt x="4001" y="3436"/>
                    </a:cubicBezTo>
                    <a:cubicBezTo>
                      <a:pt x="4063" y="3561"/>
                      <a:pt x="4188" y="3624"/>
                      <a:pt x="4313" y="3624"/>
                    </a:cubicBezTo>
                    <a:cubicBezTo>
                      <a:pt x="4344" y="3624"/>
                      <a:pt x="4407" y="3624"/>
                      <a:pt x="4438" y="3624"/>
                    </a:cubicBezTo>
                    <a:cubicBezTo>
                      <a:pt x="4626" y="3530"/>
                      <a:pt x="4688" y="3343"/>
                      <a:pt x="4626" y="3155"/>
                    </a:cubicBezTo>
                    <a:cubicBezTo>
                      <a:pt x="3594" y="594"/>
                      <a:pt x="3594" y="594"/>
                      <a:pt x="3594" y="594"/>
                    </a:cubicBezTo>
                    <a:cubicBezTo>
                      <a:pt x="3532" y="469"/>
                      <a:pt x="3532" y="469"/>
                      <a:pt x="3532" y="469"/>
                    </a:cubicBezTo>
                    <a:cubicBezTo>
                      <a:pt x="3501" y="437"/>
                      <a:pt x="3469" y="375"/>
                      <a:pt x="3469" y="375"/>
                    </a:cubicBezTo>
                    <a:cubicBezTo>
                      <a:pt x="3469" y="375"/>
                      <a:pt x="3219" y="0"/>
                      <a:pt x="234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Freeform 4">
                <a:extLst>
                  <a:ext uri="{FF2B5EF4-FFF2-40B4-BE49-F238E27FC236}">
                    <a16:creationId xmlns:a16="http://schemas.microsoft.com/office/drawing/2014/main" id="{76492A31-AE0E-CF4F-B0C3-BFF8A2EA6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4590" y="3368473"/>
                <a:ext cx="392523" cy="385477"/>
              </a:xfrm>
              <a:custGeom>
                <a:avLst/>
                <a:gdLst>
                  <a:gd name="T0" fmla="*/ 843 w 1719"/>
                  <a:gd name="T1" fmla="*/ 0 h 1689"/>
                  <a:gd name="T2" fmla="*/ 843 w 1719"/>
                  <a:gd name="T3" fmla="*/ 0 h 1689"/>
                  <a:gd name="T4" fmla="*/ 0 w 1719"/>
                  <a:gd name="T5" fmla="*/ 844 h 1689"/>
                  <a:gd name="T6" fmla="*/ 843 w 1719"/>
                  <a:gd name="T7" fmla="*/ 1688 h 1689"/>
                  <a:gd name="T8" fmla="*/ 1718 w 1719"/>
                  <a:gd name="T9" fmla="*/ 844 h 1689"/>
                  <a:gd name="T10" fmla="*/ 843 w 1719"/>
                  <a:gd name="T11" fmla="*/ 0 h 1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9" h="1689">
                    <a:moveTo>
                      <a:pt x="843" y="0"/>
                    </a:moveTo>
                    <a:lnTo>
                      <a:pt x="843" y="0"/>
                    </a:lnTo>
                    <a:cubicBezTo>
                      <a:pt x="375" y="0"/>
                      <a:pt x="0" y="375"/>
                      <a:pt x="0" y="844"/>
                    </a:cubicBezTo>
                    <a:cubicBezTo>
                      <a:pt x="0" y="1313"/>
                      <a:pt x="375" y="1688"/>
                      <a:pt x="843" y="1688"/>
                    </a:cubicBezTo>
                    <a:cubicBezTo>
                      <a:pt x="1343" y="1688"/>
                      <a:pt x="1718" y="1313"/>
                      <a:pt x="1718" y="844"/>
                    </a:cubicBezTo>
                    <a:cubicBezTo>
                      <a:pt x="1718" y="375"/>
                      <a:pt x="1343" y="0"/>
                      <a:pt x="84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FB8B6CFB-3697-9943-A6C1-80B5C3374814}"/>
                </a:ext>
              </a:extLst>
            </p:cNvPr>
            <p:cNvGrpSpPr/>
            <p:nvPr/>
          </p:nvGrpSpPr>
          <p:grpSpPr>
            <a:xfrm>
              <a:off x="6154780" y="4643231"/>
              <a:ext cx="275461" cy="560249"/>
              <a:chOff x="19432391" y="3368473"/>
              <a:chExt cx="1069876" cy="2175981"/>
            </a:xfrm>
            <a:solidFill>
              <a:schemeClr val="bg2"/>
            </a:solidFill>
          </p:grpSpPr>
          <p:sp>
            <p:nvSpPr>
              <p:cNvPr id="356" name="Freeform 3">
                <a:extLst>
                  <a:ext uri="{FF2B5EF4-FFF2-40B4-BE49-F238E27FC236}">
                    <a16:creationId xmlns:a16="http://schemas.microsoft.com/office/drawing/2014/main" id="{B3C9A272-BF92-A941-B586-F6D2916CB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32391" y="3839499"/>
                <a:ext cx="1069876" cy="1704955"/>
              </a:xfrm>
              <a:custGeom>
                <a:avLst/>
                <a:gdLst>
                  <a:gd name="T0" fmla="*/ 2344 w 4689"/>
                  <a:gd name="T1" fmla="*/ 0 h 7469"/>
                  <a:gd name="T2" fmla="*/ 2344 w 4689"/>
                  <a:gd name="T3" fmla="*/ 0 h 7469"/>
                  <a:gd name="T4" fmla="*/ 1251 w 4689"/>
                  <a:gd name="T5" fmla="*/ 375 h 7469"/>
                  <a:gd name="T6" fmla="*/ 1188 w 4689"/>
                  <a:gd name="T7" fmla="*/ 469 h 7469"/>
                  <a:gd name="T8" fmla="*/ 1126 w 4689"/>
                  <a:gd name="T9" fmla="*/ 594 h 7469"/>
                  <a:gd name="T10" fmla="*/ 94 w 4689"/>
                  <a:gd name="T11" fmla="*/ 3155 h 7469"/>
                  <a:gd name="T12" fmla="*/ 282 w 4689"/>
                  <a:gd name="T13" fmla="*/ 3624 h 7469"/>
                  <a:gd name="T14" fmla="*/ 407 w 4689"/>
                  <a:gd name="T15" fmla="*/ 3624 h 7469"/>
                  <a:gd name="T16" fmla="*/ 719 w 4689"/>
                  <a:gd name="T17" fmla="*/ 3436 h 7469"/>
                  <a:gd name="T18" fmla="*/ 1376 w 4689"/>
                  <a:gd name="T19" fmla="*/ 1812 h 7469"/>
                  <a:gd name="T20" fmla="*/ 1376 w 4689"/>
                  <a:gd name="T21" fmla="*/ 1844 h 7469"/>
                  <a:gd name="T22" fmla="*/ 532 w 4689"/>
                  <a:gd name="T23" fmla="*/ 4874 h 7469"/>
                  <a:gd name="T24" fmla="*/ 1376 w 4689"/>
                  <a:gd name="T25" fmla="*/ 4718 h 7469"/>
                  <a:gd name="T26" fmla="*/ 1251 w 4689"/>
                  <a:gd name="T27" fmla="*/ 7061 h 7469"/>
                  <a:gd name="T28" fmla="*/ 1594 w 4689"/>
                  <a:gd name="T29" fmla="*/ 7468 h 7469"/>
                  <a:gd name="T30" fmla="*/ 1626 w 4689"/>
                  <a:gd name="T31" fmla="*/ 7468 h 7469"/>
                  <a:gd name="T32" fmla="*/ 2001 w 4689"/>
                  <a:gd name="T33" fmla="*/ 7093 h 7469"/>
                  <a:gd name="T34" fmla="*/ 2188 w 4689"/>
                  <a:gd name="T35" fmla="*/ 4655 h 7469"/>
                  <a:gd name="T36" fmla="*/ 2344 w 4689"/>
                  <a:gd name="T37" fmla="*/ 4624 h 7469"/>
                  <a:gd name="T38" fmla="*/ 2532 w 4689"/>
                  <a:gd name="T39" fmla="*/ 4655 h 7469"/>
                  <a:gd name="T40" fmla="*/ 2688 w 4689"/>
                  <a:gd name="T41" fmla="*/ 7093 h 7469"/>
                  <a:gd name="T42" fmla="*/ 3094 w 4689"/>
                  <a:gd name="T43" fmla="*/ 7468 h 7469"/>
                  <a:gd name="T44" fmla="*/ 3126 w 4689"/>
                  <a:gd name="T45" fmla="*/ 7468 h 7469"/>
                  <a:gd name="T46" fmla="*/ 3469 w 4689"/>
                  <a:gd name="T47" fmla="*/ 7061 h 7469"/>
                  <a:gd name="T48" fmla="*/ 3313 w 4689"/>
                  <a:gd name="T49" fmla="*/ 4718 h 7469"/>
                  <a:gd name="T50" fmla="*/ 4188 w 4689"/>
                  <a:gd name="T51" fmla="*/ 4874 h 7469"/>
                  <a:gd name="T52" fmla="*/ 3344 w 4689"/>
                  <a:gd name="T53" fmla="*/ 1844 h 7469"/>
                  <a:gd name="T54" fmla="*/ 3344 w 4689"/>
                  <a:gd name="T55" fmla="*/ 1812 h 7469"/>
                  <a:gd name="T56" fmla="*/ 4001 w 4689"/>
                  <a:gd name="T57" fmla="*/ 3436 h 7469"/>
                  <a:gd name="T58" fmla="*/ 4313 w 4689"/>
                  <a:gd name="T59" fmla="*/ 3624 h 7469"/>
                  <a:gd name="T60" fmla="*/ 4438 w 4689"/>
                  <a:gd name="T61" fmla="*/ 3624 h 7469"/>
                  <a:gd name="T62" fmla="*/ 4626 w 4689"/>
                  <a:gd name="T63" fmla="*/ 3155 h 7469"/>
                  <a:gd name="T64" fmla="*/ 3594 w 4689"/>
                  <a:gd name="T65" fmla="*/ 594 h 7469"/>
                  <a:gd name="T66" fmla="*/ 3532 w 4689"/>
                  <a:gd name="T67" fmla="*/ 469 h 7469"/>
                  <a:gd name="T68" fmla="*/ 3469 w 4689"/>
                  <a:gd name="T69" fmla="*/ 375 h 7469"/>
                  <a:gd name="T70" fmla="*/ 2344 w 4689"/>
                  <a:gd name="T71" fmla="*/ 0 h 7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89" h="7469">
                    <a:moveTo>
                      <a:pt x="2344" y="0"/>
                    </a:moveTo>
                    <a:lnTo>
                      <a:pt x="2344" y="0"/>
                    </a:lnTo>
                    <a:cubicBezTo>
                      <a:pt x="1501" y="0"/>
                      <a:pt x="1251" y="375"/>
                      <a:pt x="1251" y="375"/>
                    </a:cubicBezTo>
                    <a:cubicBezTo>
                      <a:pt x="1251" y="375"/>
                      <a:pt x="1219" y="437"/>
                      <a:pt x="1188" y="469"/>
                    </a:cubicBezTo>
                    <a:cubicBezTo>
                      <a:pt x="1126" y="594"/>
                      <a:pt x="1126" y="594"/>
                      <a:pt x="1126" y="594"/>
                    </a:cubicBezTo>
                    <a:cubicBezTo>
                      <a:pt x="94" y="3155"/>
                      <a:pt x="94" y="3155"/>
                      <a:pt x="94" y="3155"/>
                    </a:cubicBezTo>
                    <a:cubicBezTo>
                      <a:pt x="0" y="3343"/>
                      <a:pt x="94" y="3530"/>
                      <a:pt x="282" y="3624"/>
                    </a:cubicBezTo>
                    <a:cubicBezTo>
                      <a:pt x="313" y="3624"/>
                      <a:pt x="376" y="3624"/>
                      <a:pt x="407" y="3624"/>
                    </a:cubicBezTo>
                    <a:cubicBezTo>
                      <a:pt x="532" y="3624"/>
                      <a:pt x="657" y="3561"/>
                      <a:pt x="719" y="3436"/>
                    </a:cubicBezTo>
                    <a:cubicBezTo>
                      <a:pt x="1376" y="1812"/>
                      <a:pt x="1376" y="1812"/>
                      <a:pt x="1376" y="1812"/>
                    </a:cubicBezTo>
                    <a:cubicBezTo>
                      <a:pt x="1376" y="1844"/>
                      <a:pt x="1376" y="1844"/>
                      <a:pt x="1376" y="1844"/>
                    </a:cubicBezTo>
                    <a:cubicBezTo>
                      <a:pt x="532" y="4874"/>
                      <a:pt x="532" y="4874"/>
                      <a:pt x="532" y="4874"/>
                    </a:cubicBezTo>
                    <a:cubicBezTo>
                      <a:pt x="532" y="4874"/>
                      <a:pt x="876" y="4780"/>
                      <a:pt x="1376" y="4718"/>
                    </a:cubicBezTo>
                    <a:cubicBezTo>
                      <a:pt x="1251" y="7061"/>
                      <a:pt x="1251" y="7061"/>
                      <a:pt x="1251" y="7061"/>
                    </a:cubicBezTo>
                    <a:cubicBezTo>
                      <a:pt x="1219" y="7280"/>
                      <a:pt x="1376" y="7468"/>
                      <a:pt x="1594" y="7468"/>
                    </a:cubicBezTo>
                    <a:lnTo>
                      <a:pt x="1626" y="7468"/>
                    </a:lnTo>
                    <a:cubicBezTo>
                      <a:pt x="1844" y="7468"/>
                      <a:pt x="2001" y="7311"/>
                      <a:pt x="2001" y="7093"/>
                    </a:cubicBezTo>
                    <a:cubicBezTo>
                      <a:pt x="2188" y="4655"/>
                      <a:pt x="2188" y="4655"/>
                      <a:pt x="2188" y="4655"/>
                    </a:cubicBezTo>
                    <a:cubicBezTo>
                      <a:pt x="2251" y="4655"/>
                      <a:pt x="2282" y="4624"/>
                      <a:pt x="2344" y="4624"/>
                    </a:cubicBezTo>
                    <a:cubicBezTo>
                      <a:pt x="2407" y="4624"/>
                      <a:pt x="2469" y="4655"/>
                      <a:pt x="2532" y="4655"/>
                    </a:cubicBezTo>
                    <a:cubicBezTo>
                      <a:pt x="2688" y="7093"/>
                      <a:pt x="2688" y="7093"/>
                      <a:pt x="2688" y="7093"/>
                    </a:cubicBezTo>
                    <a:cubicBezTo>
                      <a:pt x="2719" y="7311"/>
                      <a:pt x="2876" y="7468"/>
                      <a:pt x="3094" y="7468"/>
                    </a:cubicBezTo>
                    <a:cubicBezTo>
                      <a:pt x="3094" y="7468"/>
                      <a:pt x="3094" y="7468"/>
                      <a:pt x="3126" y="7468"/>
                    </a:cubicBezTo>
                    <a:cubicBezTo>
                      <a:pt x="3344" y="7468"/>
                      <a:pt x="3501" y="7280"/>
                      <a:pt x="3469" y="7061"/>
                    </a:cubicBezTo>
                    <a:cubicBezTo>
                      <a:pt x="3313" y="4718"/>
                      <a:pt x="3313" y="4718"/>
                      <a:pt x="3313" y="4718"/>
                    </a:cubicBezTo>
                    <a:cubicBezTo>
                      <a:pt x="3844" y="4780"/>
                      <a:pt x="4188" y="4874"/>
                      <a:pt x="4188" y="4874"/>
                    </a:cubicBezTo>
                    <a:cubicBezTo>
                      <a:pt x="3344" y="1844"/>
                      <a:pt x="3344" y="1844"/>
                      <a:pt x="3344" y="1844"/>
                    </a:cubicBezTo>
                    <a:cubicBezTo>
                      <a:pt x="3344" y="1812"/>
                      <a:pt x="3344" y="1812"/>
                      <a:pt x="3344" y="1812"/>
                    </a:cubicBezTo>
                    <a:cubicBezTo>
                      <a:pt x="4001" y="3436"/>
                      <a:pt x="4001" y="3436"/>
                      <a:pt x="4001" y="3436"/>
                    </a:cubicBezTo>
                    <a:cubicBezTo>
                      <a:pt x="4063" y="3561"/>
                      <a:pt x="4188" y="3624"/>
                      <a:pt x="4313" y="3624"/>
                    </a:cubicBezTo>
                    <a:cubicBezTo>
                      <a:pt x="4344" y="3624"/>
                      <a:pt x="4407" y="3624"/>
                      <a:pt x="4438" y="3624"/>
                    </a:cubicBezTo>
                    <a:cubicBezTo>
                      <a:pt x="4626" y="3530"/>
                      <a:pt x="4688" y="3343"/>
                      <a:pt x="4626" y="3155"/>
                    </a:cubicBezTo>
                    <a:cubicBezTo>
                      <a:pt x="3594" y="594"/>
                      <a:pt x="3594" y="594"/>
                      <a:pt x="3594" y="594"/>
                    </a:cubicBezTo>
                    <a:cubicBezTo>
                      <a:pt x="3532" y="469"/>
                      <a:pt x="3532" y="469"/>
                      <a:pt x="3532" y="469"/>
                    </a:cubicBezTo>
                    <a:cubicBezTo>
                      <a:pt x="3501" y="437"/>
                      <a:pt x="3469" y="375"/>
                      <a:pt x="3469" y="375"/>
                    </a:cubicBezTo>
                    <a:cubicBezTo>
                      <a:pt x="3469" y="375"/>
                      <a:pt x="3219" y="0"/>
                      <a:pt x="234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7" name="Freeform 4">
                <a:extLst>
                  <a:ext uri="{FF2B5EF4-FFF2-40B4-BE49-F238E27FC236}">
                    <a16:creationId xmlns:a16="http://schemas.microsoft.com/office/drawing/2014/main" id="{D9B8DFA8-A624-C44C-87D5-F3FACFCF5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4590" y="3368473"/>
                <a:ext cx="392523" cy="385477"/>
              </a:xfrm>
              <a:custGeom>
                <a:avLst/>
                <a:gdLst>
                  <a:gd name="T0" fmla="*/ 843 w 1719"/>
                  <a:gd name="T1" fmla="*/ 0 h 1689"/>
                  <a:gd name="T2" fmla="*/ 843 w 1719"/>
                  <a:gd name="T3" fmla="*/ 0 h 1689"/>
                  <a:gd name="T4" fmla="*/ 0 w 1719"/>
                  <a:gd name="T5" fmla="*/ 844 h 1689"/>
                  <a:gd name="T6" fmla="*/ 843 w 1719"/>
                  <a:gd name="T7" fmla="*/ 1688 h 1689"/>
                  <a:gd name="T8" fmla="*/ 1718 w 1719"/>
                  <a:gd name="T9" fmla="*/ 844 h 1689"/>
                  <a:gd name="T10" fmla="*/ 843 w 1719"/>
                  <a:gd name="T11" fmla="*/ 0 h 1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9" h="1689">
                    <a:moveTo>
                      <a:pt x="843" y="0"/>
                    </a:moveTo>
                    <a:lnTo>
                      <a:pt x="843" y="0"/>
                    </a:lnTo>
                    <a:cubicBezTo>
                      <a:pt x="375" y="0"/>
                      <a:pt x="0" y="375"/>
                      <a:pt x="0" y="844"/>
                    </a:cubicBezTo>
                    <a:cubicBezTo>
                      <a:pt x="0" y="1313"/>
                      <a:pt x="375" y="1688"/>
                      <a:pt x="843" y="1688"/>
                    </a:cubicBezTo>
                    <a:cubicBezTo>
                      <a:pt x="1343" y="1688"/>
                      <a:pt x="1718" y="1313"/>
                      <a:pt x="1718" y="844"/>
                    </a:cubicBezTo>
                    <a:cubicBezTo>
                      <a:pt x="1718" y="375"/>
                      <a:pt x="1343" y="0"/>
                      <a:pt x="84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A68AF99D-5A07-2445-9691-D2537D9B668B}"/>
                </a:ext>
              </a:extLst>
            </p:cNvPr>
            <p:cNvGrpSpPr/>
            <p:nvPr/>
          </p:nvGrpSpPr>
          <p:grpSpPr>
            <a:xfrm>
              <a:off x="6472924" y="4643231"/>
              <a:ext cx="275461" cy="560249"/>
              <a:chOff x="19432391" y="3368473"/>
              <a:chExt cx="1069876" cy="2175981"/>
            </a:xfrm>
            <a:solidFill>
              <a:schemeClr val="bg2"/>
            </a:solidFill>
          </p:grpSpPr>
          <p:sp>
            <p:nvSpPr>
              <p:cNvPr id="354" name="Freeform 3">
                <a:extLst>
                  <a:ext uri="{FF2B5EF4-FFF2-40B4-BE49-F238E27FC236}">
                    <a16:creationId xmlns:a16="http://schemas.microsoft.com/office/drawing/2014/main" id="{BA500177-9E77-8841-BBFD-076EF6DAB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32391" y="3839499"/>
                <a:ext cx="1069876" cy="1704955"/>
              </a:xfrm>
              <a:custGeom>
                <a:avLst/>
                <a:gdLst>
                  <a:gd name="T0" fmla="*/ 2344 w 4689"/>
                  <a:gd name="T1" fmla="*/ 0 h 7469"/>
                  <a:gd name="T2" fmla="*/ 2344 w 4689"/>
                  <a:gd name="T3" fmla="*/ 0 h 7469"/>
                  <a:gd name="T4" fmla="*/ 1251 w 4689"/>
                  <a:gd name="T5" fmla="*/ 375 h 7469"/>
                  <a:gd name="T6" fmla="*/ 1188 w 4689"/>
                  <a:gd name="T7" fmla="*/ 469 h 7469"/>
                  <a:gd name="T8" fmla="*/ 1126 w 4689"/>
                  <a:gd name="T9" fmla="*/ 594 h 7469"/>
                  <a:gd name="T10" fmla="*/ 94 w 4689"/>
                  <a:gd name="T11" fmla="*/ 3155 h 7469"/>
                  <a:gd name="T12" fmla="*/ 282 w 4689"/>
                  <a:gd name="T13" fmla="*/ 3624 h 7469"/>
                  <a:gd name="T14" fmla="*/ 407 w 4689"/>
                  <a:gd name="T15" fmla="*/ 3624 h 7469"/>
                  <a:gd name="T16" fmla="*/ 719 w 4689"/>
                  <a:gd name="T17" fmla="*/ 3436 h 7469"/>
                  <a:gd name="T18" fmla="*/ 1376 w 4689"/>
                  <a:gd name="T19" fmla="*/ 1812 h 7469"/>
                  <a:gd name="T20" fmla="*/ 1376 w 4689"/>
                  <a:gd name="T21" fmla="*/ 1844 h 7469"/>
                  <a:gd name="T22" fmla="*/ 532 w 4689"/>
                  <a:gd name="T23" fmla="*/ 4874 h 7469"/>
                  <a:gd name="T24" fmla="*/ 1376 w 4689"/>
                  <a:gd name="T25" fmla="*/ 4718 h 7469"/>
                  <a:gd name="T26" fmla="*/ 1251 w 4689"/>
                  <a:gd name="T27" fmla="*/ 7061 h 7469"/>
                  <a:gd name="T28" fmla="*/ 1594 w 4689"/>
                  <a:gd name="T29" fmla="*/ 7468 h 7469"/>
                  <a:gd name="T30" fmla="*/ 1626 w 4689"/>
                  <a:gd name="T31" fmla="*/ 7468 h 7469"/>
                  <a:gd name="T32" fmla="*/ 2001 w 4689"/>
                  <a:gd name="T33" fmla="*/ 7093 h 7469"/>
                  <a:gd name="T34" fmla="*/ 2188 w 4689"/>
                  <a:gd name="T35" fmla="*/ 4655 h 7469"/>
                  <a:gd name="T36" fmla="*/ 2344 w 4689"/>
                  <a:gd name="T37" fmla="*/ 4624 h 7469"/>
                  <a:gd name="T38" fmla="*/ 2532 w 4689"/>
                  <a:gd name="T39" fmla="*/ 4655 h 7469"/>
                  <a:gd name="T40" fmla="*/ 2688 w 4689"/>
                  <a:gd name="T41" fmla="*/ 7093 h 7469"/>
                  <a:gd name="T42" fmla="*/ 3094 w 4689"/>
                  <a:gd name="T43" fmla="*/ 7468 h 7469"/>
                  <a:gd name="T44" fmla="*/ 3126 w 4689"/>
                  <a:gd name="T45" fmla="*/ 7468 h 7469"/>
                  <a:gd name="T46" fmla="*/ 3469 w 4689"/>
                  <a:gd name="T47" fmla="*/ 7061 h 7469"/>
                  <a:gd name="T48" fmla="*/ 3313 w 4689"/>
                  <a:gd name="T49" fmla="*/ 4718 h 7469"/>
                  <a:gd name="T50" fmla="*/ 4188 w 4689"/>
                  <a:gd name="T51" fmla="*/ 4874 h 7469"/>
                  <a:gd name="T52" fmla="*/ 3344 w 4689"/>
                  <a:gd name="T53" fmla="*/ 1844 h 7469"/>
                  <a:gd name="T54" fmla="*/ 3344 w 4689"/>
                  <a:gd name="T55" fmla="*/ 1812 h 7469"/>
                  <a:gd name="T56" fmla="*/ 4001 w 4689"/>
                  <a:gd name="T57" fmla="*/ 3436 h 7469"/>
                  <a:gd name="T58" fmla="*/ 4313 w 4689"/>
                  <a:gd name="T59" fmla="*/ 3624 h 7469"/>
                  <a:gd name="T60" fmla="*/ 4438 w 4689"/>
                  <a:gd name="T61" fmla="*/ 3624 h 7469"/>
                  <a:gd name="T62" fmla="*/ 4626 w 4689"/>
                  <a:gd name="T63" fmla="*/ 3155 h 7469"/>
                  <a:gd name="T64" fmla="*/ 3594 w 4689"/>
                  <a:gd name="T65" fmla="*/ 594 h 7469"/>
                  <a:gd name="T66" fmla="*/ 3532 w 4689"/>
                  <a:gd name="T67" fmla="*/ 469 h 7469"/>
                  <a:gd name="T68" fmla="*/ 3469 w 4689"/>
                  <a:gd name="T69" fmla="*/ 375 h 7469"/>
                  <a:gd name="T70" fmla="*/ 2344 w 4689"/>
                  <a:gd name="T71" fmla="*/ 0 h 7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89" h="7469">
                    <a:moveTo>
                      <a:pt x="2344" y="0"/>
                    </a:moveTo>
                    <a:lnTo>
                      <a:pt x="2344" y="0"/>
                    </a:lnTo>
                    <a:cubicBezTo>
                      <a:pt x="1501" y="0"/>
                      <a:pt x="1251" y="375"/>
                      <a:pt x="1251" y="375"/>
                    </a:cubicBezTo>
                    <a:cubicBezTo>
                      <a:pt x="1251" y="375"/>
                      <a:pt x="1219" y="437"/>
                      <a:pt x="1188" y="469"/>
                    </a:cubicBezTo>
                    <a:cubicBezTo>
                      <a:pt x="1126" y="594"/>
                      <a:pt x="1126" y="594"/>
                      <a:pt x="1126" y="594"/>
                    </a:cubicBezTo>
                    <a:cubicBezTo>
                      <a:pt x="94" y="3155"/>
                      <a:pt x="94" y="3155"/>
                      <a:pt x="94" y="3155"/>
                    </a:cubicBezTo>
                    <a:cubicBezTo>
                      <a:pt x="0" y="3343"/>
                      <a:pt x="94" y="3530"/>
                      <a:pt x="282" y="3624"/>
                    </a:cubicBezTo>
                    <a:cubicBezTo>
                      <a:pt x="313" y="3624"/>
                      <a:pt x="376" y="3624"/>
                      <a:pt x="407" y="3624"/>
                    </a:cubicBezTo>
                    <a:cubicBezTo>
                      <a:pt x="532" y="3624"/>
                      <a:pt x="657" y="3561"/>
                      <a:pt x="719" y="3436"/>
                    </a:cubicBezTo>
                    <a:cubicBezTo>
                      <a:pt x="1376" y="1812"/>
                      <a:pt x="1376" y="1812"/>
                      <a:pt x="1376" y="1812"/>
                    </a:cubicBezTo>
                    <a:cubicBezTo>
                      <a:pt x="1376" y="1844"/>
                      <a:pt x="1376" y="1844"/>
                      <a:pt x="1376" y="1844"/>
                    </a:cubicBezTo>
                    <a:cubicBezTo>
                      <a:pt x="532" y="4874"/>
                      <a:pt x="532" y="4874"/>
                      <a:pt x="532" y="4874"/>
                    </a:cubicBezTo>
                    <a:cubicBezTo>
                      <a:pt x="532" y="4874"/>
                      <a:pt x="876" y="4780"/>
                      <a:pt x="1376" y="4718"/>
                    </a:cubicBezTo>
                    <a:cubicBezTo>
                      <a:pt x="1251" y="7061"/>
                      <a:pt x="1251" y="7061"/>
                      <a:pt x="1251" y="7061"/>
                    </a:cubicBezTo>
                    <a:cubicBezTo>
                      <a:pt x="1219" y="7280"/>
                      <a:pt x="1376" y="7468"/>
                      <a:pt x="1594" y="7468"/>
                    </a:cubicBezTo>
                    <a:lnTo>
                      <a:pt x="1626" y="7468"/>
                    </a:lnTo>
                    <a:cubicBezTo>
                      <a:pt x="1844" y="7468"/>
                      <a:pt x="2001" y="7311"/>
                      <a:pt x="2001" y="7093"/>
                    </a:cubicBezTo>
                    <a:cubicBezTo>
                      <a:pt x="2188" y="4655"/>
                      <a:pt x="2188" y="4655"/>
                      <a:pt x="2188" y="4655"/>
                    </a:cubicBezTo>
                    <a:cubicBezTo>
                      <a:pt x="2251" y="4655"/>
                      <a:pt x="2282" y="4624"/>
                      <a:pt x="2344" y="4624"/>
                    </a:cubicBezTo>
                    <a:cubicBezTo>
                      <a:pt x="2407" y="4624"/>
                      <a:pt x="2469" y="4655"/>
                      <a:pt x="2532" y="4655"/>
                    </a:cubicBezTo>
                    <a:cubicBezTo>
                      <a:pt x="2688" y="7093"/>
                      <a:pt x="2688" y="7093"/>
                      <a:pt x="2688" y="7093"/>
                    </a:cubicBezTo>
                    <a:cubicBezTo>
                      <a:pt x="2719" y="7311"/>
                      <a:pt x="2876" y="7468"/>
                      <a:pt x="3094" y="7468"/>
                    </a:cubicBezTo>
                    <a:cubicBezTo>
                      <a:pt x="3094" y="7468"/>
                      <a:pt x="3094" y="7468"/>
                      <a:pt x="3126" y="7468"/>
                    </a:cubicBezTo>
                    <a:cubicBezTo>
                      <a:pt x="3344" y="7468"/>
                      <a:pt x="3501" y="7280"/>
                      <a:pt x="3469" y="7061"/>
                    </a:cubicBezTo>
                    <a:cubicBezTo>
                      <a:pt x="3313" y="4718"/>
                      <a:pt x="3313" y="4718"/>
                      <a:pt x="3313" y="4718"/>
                    </a:cubicBezTo>
                    <a:cubicBezTo>
                      <a:pt x="3844" y="4780"/>
                      <a:pt x="4188" y="4874"/>
                      <a:pt x="4188" y="4874"/>
                    </a:cubicBezTo>
                    <a:cubicBezTo>
                      <a:pt x="3344" y="1844"/>
                      <a:pt x="3344" y="1844"/>
                      <a:pt x="3344" y="1844"/>
                    </a:cubicBezTo>
                    <a:cubicBezTo>
                      <a:pt x="3344" y="1812"/>
                      <a:pt x="3344" y="1812"/>
                      <a:pt x="3344" y="1812"/>
                    </a:cubicBezTo>
                    <a:cubicBezTo>
                      <a:pt x="4001" y="3436"/>
                      <a:pt x="4001" y="3436"/>
                      <a:pt x="4001" y="3436"/>
                    </a:cubicBezTo>
                    <a:cubicBezTo>
                      <a:pt x="4063" y="3561"/>
                      <a:pt x="4188" y="3624"/>
                      <a:pt x="4313" y="3624"/>
                    </a:cubicBezTo>
                    <a:cubicBezTo>
                      <a:pt x="4344" y="3624"/>
                      <a:pt x="4407" y="3624"/>
                      <a:pt x="4438" y="3624"/>
                    </a:cubicBezTo>
                    <a:cubicBezTo>
                      <a:pt x="4626" y="3530"/>
                      <a:pt x="4688" y="3343"/>
                      <a:pt x="4626" y="3155"/>
                    </a:cubicBezTo>
                    <a:cubicBezTo>
                      <a:pt x="3594" y="594"/>
                      <a:pt x="3594" y="594"/>
                      <a:pt x="3594" y="594"/>
                    </a:cubicBezTo>
                    <a:cubicBezTo>
                      <a:pt x="3532" y="469"/>
                      <a:pt x="3532" y="469"/>
                      <a:pt x="3532" y="469"/>
                    </a:cubicBezTo>
                    <a:cubicBezTo>
                      <a:pt x="3501" y="437"/>
                      <a:pt x="3469" y="375"/>
                      <a:pt x="3469" y="375"/>
                    </a:cubicBezTo>
                    <a:cubicBezTo>
                      <a:pt x="3469" y="375"/>
                      <a:pt x="3219" y="0"/>
                      <a:pt x="234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5" name="Freeform 4">
                <a:extLst>
                  <a:ext uri="{FF2B5EF4-FFF2-40B4-BE49-F238E27FC236}">
                    <a16:creationId xmlns:a16="http://schemas.microsoft.com/office/drawing/2014/main" id="{8F4B690F-FFC6-B246-9855-B285E3933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4590" y="3368473"/>
                <a:ext cx="392523" cy="385477"/>
              </a:xfrm>
              <a:custGeom>
                <a:avLst/>
                <a:gdLst>
                  <a:gd name="T0" fmla="*/ 843 w 1719"/>
                  <a:gd name="T1" fmla="*/ 0 h 1689"/>
                  <a:gd name="T2" fmla="*/ 843 w 1719"/>
                  <a:gd name="T3" fmla="*/ 0 h 1689"/>
                  <a:gd name="T4" fmla="*/ 0 w 1719"/>
                  <a:gd name="T5" fmla="*/ 844 h 1689"/>
                  <a:gd name="T6" fmla="*/ 843 w 1719"/>
                  <a:gd name="T7" fmla="*/ 1688 h 1689"/>
                  <a:gd name="T8" fmla="*/ 1718 w 1719"/>
                  <a:gd name="T9" fmla="*/ 844 h 1689"/>
                  <a:gd name="T10" fmla="*/ 843 w 1719"/>
                  <a:gd name="T11" fmla="*/ 0 h 1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9" h="1689">
                    <a:moveTo>
                      <a:pt x="843" y="0"/>
                    </a:moveTo>
                    <a:lnTo>
                      <a:pt x="843" y="0"/>
                    </a:lnTo>
                    <a:cubicBezTo>
                      <a:pt x="375" y="0"/>
                      <a:pt x="0" y="375"/>
                      <a:pt x="0" y="844"/>
                    </a:cubicBezTo>
                    <a:cubicBezTo>
                      <a:pt x="0" y="1313"/>
                      <a:pt x="375" y="1688"/>
                      <a:pt x="843" y="1688"/>
                    </a:cubicBezTo>
                    <a:cubicBezTo>
                      <a:pt x="1343" y="1688"/>
                      <a:pt x="1718" y="1313"/>
                      <a:pt x="1718" y="844"/>
                    </a:cubicBezTo>
                    <a:cubicBezTo>
                      <a:pt x="1718" y="375"/>
                      <a:pt x="1343" y="0"/>
                      <a:pt x="84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76B7DAEC-8B19-4045-941F-35DD882CB9A2}"/>
                </a:ext>
              </a:extLst>
            </p:cNvPr>
            <p:cNvGrpSpPr/>
            <p:nvPr/>
          </p:nvGrpSpPr>
          <p:grpSpPr>
            <a:xfrm>
              <a:off x="6791068" y="4643231"/>
              <a:ext cx="275461" cy="560249"/>
              <a:chOff x="19432391" y="3368473"/>
              <a:chExt cx="1069876" cy="2175981"/>
            </a:xfrm>
            <a:solidFill>
              <a:schemeClr val="bg2"/>
            </a:solidFill>
          </p:grpSpPr>
          <p:sp>
            <p:nvSpPr>
              <p:cNvPr id="316" name="Freeform 3">
                <a:extLst>
                  <a:ext uri="{FF2B5EF4-FFF2-40B4-BE49-F238E27FC236}">
                    <a16:creationId xmlns:a16="http://schemas.microsoft.com/office/drawing/2014/main" id="{24D68768-1AB8-164B-9B83-3548B70C5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32391" y="3839499"/>
                <a:ext cx="1069876" cy="1704955"/>
              </a:xfrm>
              <a:custGeom>
                <a:avLst/>
                <a:gdLst>
                  <a:gd name="T0" fmla="*/ 2344 w 4689"/>
                  <a:gd name="T1" fmla="*/ 0 h 7469"/>
                  <a:gd name="T2" fmla="*/ 2344 w 4689"/>
                  <a:gd name="T3" fmla="*/ 0 h 7469"/>
                  <a:gd name="T4" fmla="*/ 1251 w 4689"/>
                  <a:gd name="T5" fmla="*/ 375 h 7469"/>
                  <a:gd name="T6" fmla="*/ 1188 w 4689"/>
                  <a:gd name="T7" fmla="*/ 469 h 7469"/>
                  <a:gd name="T8" fmla="*/ 1126 w 4689"/>
                  <a:gd name="T9" fmla="*/ 594 h 7469"/>
                  <a:gd name="T10" fmla="*/ 94 w 4689"/>
                  <a:gd name="T11" fmla="*/ 3155 h 7469"/>
                  <a:gd name="T12" fmla="*/ 282 w 4689"/>
                  <a:gd name="T13" fmla="*/ 3624 h 7469"/>
                  <a:gd name="T14" fmla="*/ 407 w 4689"/>
                  <a:gd name="T15" fmla="*/ 3624 h 7469"/>
                  <a:gd name="T16" fmla="*/ 719 w 4689"/>
                  <a:gd name="T17" fmla="*/ 3436 h 7469"/>
                  <a:gd name="T18" fmla="*/ 1376 w 4689"/>
                  <a:gd name="T19" fmla="*/ 1812 h 7469"/>
                  <a:gd name="T20" fmla="*/ 1376 w 4689"/>
                  <a:gd name="T21" fmla="*/ 1844 h 7469"/>
                  <a:gd name="T22" fmla="*/ 532 w 4689"/>
                  <a:gd name="T23" fmla="*/ 4874 h 7469"/>
                  <a:gd name="T24" fmla="*/ 1376 w 4689"/>
                  <a:gd name="T25" fmla="*/ 4718 h 7469"/>
                  <a:gd name="T26" fmla="*/ 1251 w 4689"/>
                  <a:gd name="T27" fmla="*/ 7061 h 7469"/>
                  <a:gd name="T28" fmla="*/ 1594 w 4689"/>
                  <a:gd name="T29" fmla="*/ 7468 h 7469"/>
                  <a:gd name="T30" fmla="*/ 1626 w 4689"/>
                  <a:gd name="T31" fmla="*/ 7468 h 7469"/>
                  <a:gd name="T32" fmla="*/ 2001 w 4689"/>
                  <a:gd name="T33" fmla="*/ 7093 h 7469"/>
                  <a:gd name="T34" fmla="*/ 2188 w 4689"/>
                  <a:gd name="T35" fmla="*/ 4655 h 7469"/>
                  <a:gd name="T36" fmla="*/ 2344 w 4689"/>
                  <a:gd name="T37" fmla="*/ 4624 h 7469"/>
                  <a:gd name="T38" fmla="*/ 2532 w 4689"/>
                  <a:gd name="T39" fmla="*/ 4655 h 7469"/>
                  <a:gd name="T40" fmla="*/ 2688 w 4689"/>
                  <a:gd name="T41" fmla="*/ 7093 h 7469"/>
                  <a:gd name="T42" fmla="*/ 3094 w 4689"/>
                  <a:gd name="T43" fmla="*/ 7468 h 7469"/>
                  <a:gd name="T44" fmla="*/ 3126 w 4689"/>
                  <a:gd name="T45" fmla="*/ 7468 h 7469"/>
                  <a:gd name="T46" fmla="*/ 3469 w 4689"/>
                  <a:gd name="T47" fmla="*/ 7061 h 7469"/>
                  <a:gd name="T48" fmla="*/ 3313 w 4689"/>
                  <a:gd name="T49" fmla="*/ 4718 h 7469"/>
                  <a:gd name="T50" fmla="*/ 4188 w 4689"/>
                  <a:gd name="T51" fmla="*/ 4874 h 7469"/>
                  <a:gd name="T52" fmla="*/ 3344 w 4689"/>
                  <a:gd name="T53" fmla="*/ 1844 h 7469"/>
                  <a:gd name="T54" fmla="*/ 3344 w 4689"/>
                  <a:gd name="T55" fmla="*/ 1812 h 7469"/>
                  <a:gd name="T56" fmla="*/ 4001 w 4689"/>
                  <a:gd name="T57" fmla="*/ 3436 h 7469"/>
                  <a:gd name="T58" fmla="*/ 4313 w 4689"/>
                  <a:gd name="T59" fmla="*/ 3624 h 7469"/>
                  <a:gd name="T60" fmla="*/ 4438 w 4689"/>
                  <a:gd name="T61" fmla="*/ 3624 h 7469"/>
                  <a:gd name="T62" fmla="*/ 4626 w 4689"/>
                  <a:gd name="T63" fmla="*/ 3155 h 7469"/>
                  <a:gd name="T64" fmla="*/ 3594 w 4689"/>
                  <a:gd name="T65" fmla="*/ 594 h 7469"/>
                  <a:gd name="T66" fmla="*/ 3532 w 4689"/>
                  <a:gd name="T67" fmla="*/ 469 h 7469"/>
                  <a:gd name="T68" fmla="*/ 3469 w 4689"/>
                  <a:gd name="T69" fmla="*/ 375 h 7469"/>
                  <a:gd name="T70" fmla="*/ 2344 w 4689"/>
                  <a:gd name="T71" fmla="*/ 0 h 7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89" h="7469">
                    <a:moveTo>
                      <a:pt x="2344" y="0"/>
                    </a:moveTo>
                    <a:lnTo>
                      <a:pt x="2344" y="0"/>
                    </a:lnTo>
                    <a:cubicBezTo>
                      <a:pt x="1501" y="0"/>
                      <a:pt x="1251" y="375"/>
                      <a:pt x="1251" y="375"/>
                    </a:cubicBezTo>
                    <a:cubicBezTo>
                      <a:pt x="1251" y="375"/>
                      <a:pt x="1219" y="437"/>
                      <a:pt x="1188" y="469"/>
                    </a:cubicBezTo>
                    <a:cubicBezTo>
                      <a:pt x="1126" y="594"/>
                      <a:pt x="1126" y="594"/>
                      <a:pt x="1126" y="594"/>
                    </a:cubicBezTo>
                    <a:cubicBezTo>
                      <a:pt x="94" y="3155"/>
                      <a:pt x="94" y="3155"/>
                      <a:pt x="94" y="3155"/>
                    </a:cubicBezTo>
                    <a:cubicBezTo>
                      <a:pt x="0" y="3343"/>
                      <a:pt x="94" y="3530"/>
                      <a:pt x="282" y="3624"/>
                    </a:cubicBezTo>
                    <a:cubicBezTo>
                      <a:pt x="313" y="3624"/>
                      <a:pt x="376" y="3624"/>
                      <a:pt x="407" y="3624"/>
                    </a:cubicBezTo>
                    <a:cubicBezTo>
                      <a:pt x="532" y="3624"/>
                      <a:pt x="657" y="3561"/>
                      <a:pt x="719" y="3436"/>
                    </a:cubicBezTo>
                    <a:cubicBezTo>
                      <a:pt x="1376" y="1812"/>
                      <a:pt x="1376" y="1812"/>
                      <a:pt x="1376" y="1812"/>
                    </a:cubicBezTo>
                    <a:cubicBezTo>
                      <a:pt x="1376" y="1844"/>
                      <a:pt x="1376" y="1844"/>
                      <a:pt x="1376" y="1844"/>
                    </a:cubicBezTo>
                    <a:cubicBezTo>
                      <a:pt x="532" y="4874"/>
                      <a:pt x="532" y="4874"/>
                      <a:pt x="532" y="4874"/>
                    </a:cubicBezTo>
                    <a:cubicBezTo>
                      <a:pt x="532" y="4874"/>
                      <a:pt x="876" y="4780"/>
                      <a:pt x="1376" y="4718"/>
                    </a:cubicBezTo>
                    <a:cubicBezTo>
                      <a:pt x="1251" y="7061"/>
                      <a:pt x="1251" y="7061"/>
                      <a:pt x="1251" y="7061"/>
                    </a:cubicBezTo>
                    <a:cubicBezTo>
                      <a:pt x="1219" y="7280"/>
                      <a:pt x="1376" y="7468"/>
                      <a:pt x="1594" y="7468"/>
                    </a:cubicBezTo>
                    <a:lnTo>
                      <a:pt x="1626" y="7468"/>
                    </a:lnTo>
                    <a:cubicBezTo>
                      <a:pt x="1844" y="7468"/>
                      <a:pt x="2001" y="7311"/>
                      <a:pt x="2001" y="7093"/>
                    </a:cubicBezTo>
                    <a:cubicBezTo>
                      <a:pt x="2188" y="4655"/>
                      <a:pt x="2188" y="4655"/>
                      <a:pt x="2188" y="4655"/>
                    </a:cubicBezTo>
                    <a:cubicBezTo>
                      <a:pt x="2251" y="4655"/>
                      <a:pt x="2282" y="4624"/>
                      <a:pt x="2344" y="4624"/>
                    </a:cubicBezTo>
                    <a:cubicBezTo>
                      <a:pt x="2407" y="4624"/>
                      <a:pt x="2469" y="4655"/>
                      <a:pt x="2532" y="4655"/>
                    </a:cubicBezTo>
                    <a:cubicBezTo>
                      <a:pt x="2688" y="7093"/>
                      <a:pt x="2688" y="7093"/>
                      <a:pt x="2688" y="7093"/>
                    </a:cubicBezTo>
                    <a:cubicBezTo>
                      <a:pt x="2719" y="7311"/>
                      <a:pt x="2876" y="7468"/>
                      <a:pt x="3094" y="7468"/>
                    </a:cubicBezTo>
                    <a:cubicBezTo>
                      <a:pt x="3094" y="7468"/>
                      <a:pt x="3094" y="7468"/>
                      <a:pt x="3126" y="7468"/>
                    </a:cubicBezTo>
                    <a:cubicBezTo>
                      <a:pt x="3344" y="7468"/>
                      <a:pt x="3501" y="7280"/>
                      <a:pt x="3469" y="7061"/>
                    </a:cubicBezTo>
                    <a:cubicBezTo>
                      <a:pt x="3313" y="4718"/>
                      <a:pt x="3313" y="4718"/>
                      <a:pt x="3313" y="4718"/>
                    </a:cubicBezTo>
                    <a:cubicBezTo>
                      <a:pt x="3844" y="4780"/>
                      <a:pt x="4188" y="4874"/>
                      <a:pt x="4188" y="4874"/>
                    </a:cubicBezTo>
                    <a:cubicBezTo>
                      <a:pt x="3344" y="1844"/>
                      <a:pt x="3344" y="1844"/>
                      <a:pt x="3344" y="1844"/>
                    </a:cubicBezTo>
                    <a:cubicBezTo>
                      <a:pt x="3344" y="1812"/>
                      <a:pt x="3344" y="1812"/>
                      <a:pt x="3344" y="1812"/>
                    </a:cubicBezTo>
                    <a:cubicBezTo>
                      <a:pt x="4001" y="3436"/>
                      <a:pt x="4001" y="3436"/>
                      <a:pt x="4001" y="3436"/>
                    </a:cubicBezTo>
                    <a:cubicBezTo>
                      <a:pt x="4063" y="3561"/>
                      <a:pt x="4188" y="3624"/>
                      <a:pt x="4313" y="3624"/>
                    </a:cubicBezTo>
                    <a:cubicBezTo>
                      <a:pt x="4344" y="3624"/>
                      <a:pt x="4407" y="3624"/>
                      <a:pt x="4438" y="3624"/>
                    </a:cubicBezTo>
                    <a:cubicBezTo>
                      <a:pt x="4626" y="3530"/>
                      <a:pt x="4688" y="3343"/>
                      <a:pt x="4626" y="3155"/>
                    </a:cubicBezTo>
                    <a:cubicBezTo>
                      <a:pt x="3594" y="594"/>
                      <a:pt x="3594" y="594"/>
                      <a:pt x="3594" y="594"/>
                    </a:cubicBezTo>
                    <a:cubicBezTo>
                      <a:pt x="3532" y="469"/>
                      <a:pt x="3532" y="469"/>
                      <a:pt x="3532" y="469"/>
                    </a:cubicBezTo>
                    <a:cubicBezTo>
                      <a:pt x="3501" y="437"/>
                      <a:pt x="3469" y="375"/>
                      <a:pt x="3469" y="375"/>
                    </a:cubicBezTo>
                    <a:cubicBezTo>
                      <a:pt x="3469" y="375"/>
                      <a:pt x="3219" y="0"/>
                      <a:pt x="234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7" name="Freeform 4">
                <a:extLst>
                  <a:ext uri="{FF2B5EF4-FFF2-40B4-BE49-F238E27FC236}">
                    <a16:creationId xmlns:a16="http://schemas.microsoft.com/office/drawing/2014/main" id="{1EA2F967-7513-B64B-ACE4-4E5B3143E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4590" y="3368473"/>
                <a:ext cx="392523" cy="385477"/>
              </a:xfrm>
              <a:custGeom>
                <a:avLst/>
                <a:gdLst>
                  <a:gd name="T0" fmla="*/ 843 w 1719"/>
                  <a:gd name="T1" fmla="*/ 0 h 1689"/>
                  <a:gd name="T2" fmla="*/ 843 w 1719"/>
                  <a:gd name="T3" fmla="*/ 0 h 1689"/>
                  <a:gd name="T4" fmla="*/ 0 w 1719"/>
                  <a:gd name="T5" fmla="*/ 844 h 1689"/>
                  <a:gd name="T6" fmla="*/ 843 w 1719"/>
                  <a:gd name="T7" fmla="*/ 1688 h 1689"/>
                  <a:gd name="T8" fmla="*/ 1718 w 1719"/>
                  <a:gd name="T9" fmla="*/ 844 h 1689"/>
                  <a:gd name="T10" fmla="*/ 843 w 1719"/>
                  <a:gd name="T11" fmla="*/ 0 h 1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9" h="1689">
                    <a:moveTo>
                      <a:pt x="843" y="0"/>
                    </a:moveTo>
                    <a:lnTo>
                      <a:pt x="843" y="0"/>
                    </a:lnTo>
                    <a:cubicBezTo>
                      <a:pt x="375" y="0"/>
                      <a:pt x="0" y="375"/>
                      <a:pt x="0" y="844"/>
                    </a:cubicBezTo>
                    <a:cubicBezTo>
                      <a:pt x="0" y="1313"/>
                      <a:pt x="375" y="1688"/>
                      <a:pt x="843" y="1688"/>
                    </a:cubicBezTo>
                    <a:cubicBezTo>
                      <a:pt x="1343" y="1688"/>
                      <a:pt x="1718" y="1313"/>
                      <a:pt x="1718" y="844"/>
                    </a:cubicBezTo>
                    <a:cubicBezTo>
                      <a:pt x="1718" y="375"/>
                      <a:pt x="1343" y="0"/>
                      <a:pt x="84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7" name="Rectangle 266">
            <a:extLst>
              <a:ext uri="{FF2B5EF4-FFF2-40B4-BE49-F238E27FC236}">
                <a16:creationId xmlns:a16="http://schemas.microsoft.com/office/drawing/2014/main" id="{5DC4A813-C748-4066-B0C7-8BB1E156CD09}"/>
              </a:ext>
            </a:extLst>
          </p:cNvPr>
          <p:cNvSpPr/>
          <p:nvPr/>
        </p:nvSpPr>
        <p:spPr>
          <a:xfrm>
            <a:off x="6359578" y="6018409"/>
            <a:ext cx="3248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Roboto Medium" panose="02000000000000000000" pitchFamily="2" charset="0"/>
                <a:cs typeface="+mn-cs"/>
              </a:rPr>
              <a:t>NADZORNI SVET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Roboto Medium" panose="02000000000000000000" pitchFamily="2" charset="0"/>
                <a:cs typeface="+mn-cs"/>
              </a:rPr>
              <a:t>(UPRAVNI ODBOR </a:t>
            </a:r>
            <a:r>
              <a:rPr lang="sl-SI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dan 31. 12. 2023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2DE6739E-4401-41B4-B4D5-67DD8090BB8C}"/>
              </a:ext>
            </a:extLst>
          </p:cNvPr>
          <p:cNvSpPr/>
          <p:nvPr/>
        </p:nvSpPr>
        <p:spPr>
          <a:xfrm>
            <a:off x="1661297" y="6126830"/>
            <a:ext cx="23049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Roboto Medium" panose="02000000000000000000" pitchFamily="2" charset="0"/>
                <a:cs typeface="Montserrat" charset="0"/>
              </a:rPr>
              <a:t>UPRAVA </a:t>
            </a:r>
            <a:r>
              <a:rPr lang="sl-SI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dan 31. 12. 2023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Roboto Medium" panose="02000000000000000000" pitchFamily="2" charset="0"/>
              <a:cs typeface="Montserrat" charset="0"/>
            </a:endParaRPr>
          </a:p>
        </p:txBody>
      </p:sp>
      <p:pic>
        <p:nvPicPr>
          <p:cNvPr id="6" name="Graphic 5" descr="City">
            <a:extLst>
              <a:ext uri="{FF2B5EF4-FFF2-40B4-BE49-F238E27FC236}">
                <a16:creationId xmlns:a16="http://schemas.microsoft.com/office/drawing/2014/main" id="{300852FB-8A6F-458D-BE3E-4B2D6671E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405" y="1641320"/>
            <a:ext cx="2583820" cy="2583820"/>
          </a:xfrm>
          <a:prstGeom prst="rect">
            <a:avLst/>
          </a:prstGeom>
        </p:spPr>
      </p:pic>
      <p:sp>
        <p:nvSpPr>
          <p:cNvPr id="385" name="Rectangle 384">
            <a:extLst>
              <a:ext uri="{FF2B5EF4-FFF2-40B4-BE49-F238E27FC236}">
                <a16:creationId xmlns:a16="http://schemas.microsoft.com/office/drawing/2014/main" id="{5471E1DB-6EDC-4337-AA7B-35C560007FAA}"/>
              </a:ext>
            </a:extLst>
          </p:cNvPr>
          <p:cNvSpPr/>
          <p:nvPr/>
        </p:nvSpPr>
        <p:spPr>
          <a:xfrm>
            <a:off x="981067" y="3871782"/>
            <a:ext cx="2379160" cy="338554"/>
          </a:xfrm>
          <a:prstGeom prst="rect">
            <a:avLst/>
          </a:prstGeom>
          <a:noFill/>
          <a:ln>
            <a:solidFill>
              <a:srgbClr val="86BC2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2*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družb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8F0D1A-0AB6-3031-85E2-C243AFF1C8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6750"/>
          <a:stretch/>
        </p:blipFill>
        <p:spPr>
          <a:xfrm>
            <a:off x="8300266" y="0"/>
            <a:ext cx="3891734" cy="769441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B53EDE0-0E4F-819A-8369-20F0C8F0EEE6}"/>
              </a:ext>
            </a:extLst>
          </p:cNvPr>
          <p:cNvGraphicFramePr/>
          <p:nvPr/>
        </p:nvGraphicFramePr>
        <p:xfrm>
          <a:off x="5909864" y="1611440"/>
          <a:ext cx="5758675" cy="3276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4D4FD98-3AD8-AC91-05B7-0CCFCBFC161A}"/>
              </a:ext>
            </a:extLst>
          </p:cNvPr>
          <p:cNvSpPr/>
          <p:nvPr/>
        </p:nvSpPr>
        <p:spPr>
          <a:xfrm>
            <a:off x="4445500" y="1967615"/>
            <a:ext cx="2105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Roboto Medium" panose="02000000000000000000" pitchFamily="2" charset="0"/>
                <a:cs typeface="+mn-cs"/>
              </a:rPr>
              <a:t>NADZORNI SVET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Roboto Medium" panose="02000000000000000000" pitchFamily="2" charset="0"/>
                <a:cs typeface="+mn-cs"/>
              </a:rPr>
              <a:t>(UPRAVNI ODBOR)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9366DD-5661-8220-D8DE-3CF4955380F6}"/>
              </a:ext>
            </a:extLst>
          </p:cNvPr>
          <p:cNvSpPr/>
          <p:nvPr/>
        </p:nvSpPr>
        <p:spPr>
          <a:xfrm>
            <a:off x="5067510" y="2768474"/>
            <a:ext cx="23049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Roboto Medium" panose="02000000000000000000" pitchFamily="2" charset="0"/>
                <a:cs typeface="Montserrat" charset="0"/>
              </a:rPr>
              <a:t>UPRAVA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744E65-D888-45AC-5FBD-2325E11CAA4B}"/>
              </a:ext>
            </a:extLst>
          </p:cNvPr>
          <p:cNvSpPr/>
          <p:nvPr/>
        </p:nvSpPr>
        <p:spPr>
          <a:xfrm>
            <a:off x="4767029" y="1211329"/>
            <a:ext cx="2945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obdobju 2019 – 2023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9D4366-EB51-C2BA-B49A-0855FC4FE833}"/>
              </a:ext>
            </a:extLst>
          </p:cNvPr>
          <p:cNvGrpSpPr/>
          <p:nvPr/>
        </p:nvGrpSpPr>
        <p:grpSpPr>
          <a:xfrm>
            <a:off x="425286" y="5299215"/>
            <a:ext cx="3145837" cy="587423"/>
            <a:chOff x="510830" y="4608409"/>
            <a:chExt cx="3145837" cy="58742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AE2C3A-E703-494F-8EA5-2C33A8624F48}"/>
                </a:ext>
              </a:extLst>
            </p:cNvPr>
            <p:cNvGrpSpPr/>
            <p:nvPr/>
          </p:nvGrpSpPr>
          <p:grpSpPr>
            <a:xfrm>
              <a:off x="510830" y="4635582"/>
              <a:ext cx="3145837" cy="560250"/>
              <a:chOff x="1533666" y="4026254"/>
              <a:chExt cx="6291673" cy="1120498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B033548E-D736-1C46-8339-E2BABB5B156B}"/>
                  </a:ext>
                </a:extLst>
              </p:cNvPr>
              <p:cNvGrpSpPr/>
              <p:nvPr/>
            </p:nvGrpSpPr>
            <p:grpSpPr>
              <a:xfrm>
                <a:off x="1533666" y="4026255"/>
                <a:ext cx="550921" cy="1120497"/>
                <a:chOff x="19432391" y="3368473"/>
                <a:chExt cx="1069876" cy="2175981"/>
              </a:xfrm>
              <a:solidFill>
                <a:schemeClr val="accent1"/>
              </a:solidFill>
            </p:grpSpPr>
            <p:sp>
              <p:nvSpPr>
                <p:cNvPr id="205" name="Freeform 3">
                  <a:extLst>
                    <a:ext uri="{FF2B5EF4-FFF2-40B4-BE49-F238E27FC236}">
                      <a16:creationId xmlns:a16="http://schemas.microsoft.com/office/drawing/2014/main" id="{8838EFEE-EF77-1842-A055-7E1A0554E0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32391" y="3839499"/>
                  <a:ext cx="1069876" cy="1704955"/>
                </a:xfrm>
                <a:custGeom>
                  <a:avLst/>
                  <a:gdLst>
                    <a:gd name="T0" fmla="*/ 2344 w 4689"/>
                    <a:gd name="T1" fmla="*/ 0 h 7469"/>
                    <a:gd name="T2" fmla="*/ 2344 w 4689"/>
                    <a:gd name="T3" fmla="*/ 0 h 7469"/>
                    <a:gd name="T4" fmla="*/ 1251 w 4689"/>
                    <a:gd name="T5" fmla="*/ 375 h 7469"/>
                    <a:gd name="T6" fmla="*/ 1188 w 4689"/>
                    <a:gd name="T7" fmla="*/ 469 h 7469"/>
                    <a:gd name="T8" fmla="*/ 1126 w 4689"/>
                    <a:gd name="T9" fmla="*/ 594 h 7469"/>
                    <a:gd name="T10" fmla="*/ 94 w 4689"/>
                    <a:gd name="T11" fmla="*/ 3155 h 7469"/>
                    <a:gd name="T12" fmla="*/ 282 w 4689"/>
                    <a:gd name="T13" fmla="*/ 3624 h 7469"/>
                    <a:gd name="T14" fmla="*/ 407 w 4689"/>
                    <a:gd name="T15" fmla="*/ 3624 h 7469"/>
                    <a:gd name="T16" fmla="*/ 719 w 4689"/>
                    <a:gd name="T17" fmla="*/ 3436 h 7469"/>
                    <a:gd name="T18" fmla="*/ 1376 w 4689"/>
                    <a:gd name="T19" fmla="*/ 1812 h 7469"/>
                    <a:gd name="T20" fmla="*/ 1376 w 4689"/>
                    <a:gd name="T21" fmla="*/ 1844 h 7469"/>
                    <a:gd name="T22" fmla="*/ 532 w 4689"/>
                    <a:gd name="T23" fmla="*/ 4874 h 7469"/>
                    <a:gd name="T24" fmla="*/ 1376 w 4689"/>
                    <a:gd name="T25" fmla="*/ 4718 h 7469"/>
                    <a:gd name="T26" fmla="*/ 1251 w 4689"/>
                    <a:gd name="T27" fmla="*/ 7061 h 7469"/>
                    <a:gd name="T28" fmla="*/ 1594 w 4689"/>
                    <a:gd name="T29" fmla="*/ 7468 h 7469"/>
                    <a:gd name="T30" fmla="*/ 1626 w 4689"/>
                    <a:gd name="T31" fmla="*/ 7468 h 7469"/>
                    <a:gd name="T32" fmla="*/ 2001 w 4689"/>
                    <a:gd name="T33" fmla="*/ 7093 h 7469"/>
                    <a:gd name="T34" fmla="*/ 2188 w 4689"/>
                    <a:gd name="T35" fmla="*/ 4655 h 7469"/>
                    <a:gd name="T36" fmla="*/ 2344 w 4689"/>
                    <a:gd name="T37" fmla="*/ 4624 h 7469"/>
                    <a:gd name="T38" fmla="*/ 2532 w 4689"/>
                    <a:gd name="T39" fmla="*/ 4655 h 7469"/>
                    <a:gd name="T40" fmla="*/ 2688 w 4689"/>
                    <a:gd name="T41" fmla="*/ 7093 h 7469"/>
                    <a:gd name="T42" fmla="*/ 3094 w 4689"/>
                    <a:gd name="T43" fmla="*/ 7468 h 7469"/>
                    <a:gd name="T44" fmla="*/ 3126 w 4689"/>
                    <a:gd name="T45" fmla="*/ 7468 h 7469"/>
                    <a:gd name="T46" fmla="*/ 3469 w 4689"/>
                    <a:gd name="T47" fmla="*/ 7061 h 7469"/>
                    <a:gd name="T48" fmla="*/ 3313 w 4689"/>
                    <a:gd name="T49" fmla="*/ 4718 h 7469"/>
                    <a:gd name="T50" fmla="*/ 4188 w 4689"/>
                    <a:gd name="T51" fmla="*/ 4874 h 7469"/>
                    <a:gd name="T52" fmla="*/ 3344 w 4689"/>
                    <a:gd name="T53" fmla="*/ 1844 h 7469"/>
                    <a:gd name="T54" fmla="*/ 3344 w 4689"/>
                    <a:gd name="T55" fmla="*/ 1812 h 7469"/>
                    <a:gd name="T56" fmla="*/ 4001 w 4689"/>
                    <a:gd name="T57" fmla="*/ 3436 h 7469"/>
                    <a:gd name="T58" fmla="*/ 4313 w 4689"/>
                    <a:gd name="T59" fmla="*/ 3624 h 7469"/>
                    <a:gd name="T60" fmla="*/ 4438 w 4689"/>
                    <a:gd name="T61" fmla="*/ 3624 h 7469"/>
                    <a:gd name="T62" fmla="*/ 4626 w 4689"/>
                    <a:gd name="T63" fmla="*/ 3155 h 7469"/>
                    <a:gd name="T64" fmla="*/ 3594 w 4689"/>
                    <a:gd name="T65" fmla="*/ 594 h 7469"/>
                    <a:gd name="T66" fmla="*/ 3532 w 4689"/>
                    <a:gd name="T67" fmla="*/ 469 h 7469"/>
                    <a:gd name="T68" fmla="*/ 3469 w 4689"/>
                    <a:gd name="T69" fmla="*/ 375 h 7469"/>
                    <a:gd name="T70" fmla="*/ 2344 w 4689"/>
                    <a:gd name="T71" fmla="*/ 0 h 7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689" h="7469">
                      <a:moveTo>
                        <a:pt x="2344" y="0"/>
                      </a:moveTo>
                      <a:lnTo>
                        <a:pt x="2344" y="0"/>
                      </a:lnTo>
                      <a:cubicBezTo>
                        <a:pt x="1501" y="0"/>
                        <a:pt x="1251" y="375"/>
                        <a:pt x="1251" y="375"/>
                      </a:cubicBezTo>
                      <a:cubicBezTo>
                        <a:pt x="1251" y="375"/>
                        <a:pt x="1219" y="437"/>
                        <a:pt x="1188" y="469"/>
                      </a:cubicBezTo>
                      <a:cubicBezTo>
                        <a:pt x="1126" y="594"/>
                        <a:pt x="1126" y="594"/>
                        <a:pt x="1126" y="594"/>
                      </a:cubicBezTo>
                      <a:cubicBezTo>
                        <a:pt x="94" y="3155"/>
                        <a:pt x="94" y="3155"/>
                        <a:pt x="94" y="3155"/>
                      </a:cubicBezTo>
                      <a:cubicBezTo>
                        <a:pt x="0" y="3343"/>
                        <a:pt x="94" y="3530"/>
                        <a:pt x="282" y="3624"/>
                      </a:cubicBezTo>
                      <a:cubicBezTo>
                        <a:pt x="313" y="3624"/>
                        <a:pt x="376" y="3624"/>
                        <a:pt x="407" y="3624"/>
                      </a:cubicBezTo>
                      <a:cubicBezTo>
                        <a:pt x="532" y="3624"/>
                        <a:pt x="657" y="3561"/>
                        <a:pt x="719" y="3436"/>
                      </a:cubicBezTo>
                      <a:cubicBezTo>
                        <a:pt x="1376" y="1812"/>
                        <a:pt x="1376" y="1812"/>
                        <a:pt x="1376" y="1812"/>
                      </a:cubicBezTo>
                      <a:cubicBezTo>
                        <a:pt x="1376" y="1844"/>
                        <a:pt x="1376" y="1844"/>
                        <a:pt x="1376" y="1844"/>
                      </a:cubicBezTo>
                      <a:cubicBezTo>
                        <a:pt x="532" y="4874"/>
                        <a:pt x="532" y="4874"/>
                        <a:pt x="532" y="4874"/>
                      </a:cubicBezTo>
                      <a:cubicBezTo>
                        <a:pt x="532" y="4874"/>
                        <a:pt x="876" y="4780"/>
                        <a:pt x="1376" y="4718"/>
                      </a:cubicBezTo>
                      <a:cubicBezTo>
                        <a:pt x="1251" y="7061"/>
                        <a:pt x="1251" y="7061"/>
                        <a:pt x="1251" y="7061"/>
                      </a:cubicBezTo>
                      <a:cubicBezTo>
                        <a:pt x="1219" y="7280"/>
                        <a:pt x="1376" y="7468"/>
                        <a:pt x="1594" y="7468"/>
                      </a:cubicBezTo>
                      <a:lnTo>
                        <a:pt x="1626" y="7468"/>
                      </a:lnTo>
                      <a:cubicBezTo>
                        <a:pt x="1844" y="7468"/>
                        <a:pt x="2001" y="7311"/>
                        <a:pt x="2001" y="7093"/>
                      </a:cubicBezTo>
                      <a:cubicBezTo>
                        <a:pt x="2188" y="4655"/>
                        <a:pt x="2188" y="4655"/>
                        <a:pt x="2188" y="4655"/>
                      </a:cubicBezTo>
                      <a:cubicBezTo>
                        <a:pt x="2251" y="4655"/>
                        <a:pt x="2282" y="4624"/>
                        <a:pt x="2344" y="4624"/>
                      </a:cubicBezTo>
                      <a:cubicBezTo>
                        <a:pt x="2407" y="4624"/>
                        <a:pt x="2469" y="4655"/>
                        <a:pt x="2532" y="4655"/>
                      </a:cubicBezTo>
                      <a:cubicBezTo>
                        <a:pt x="2688" y="7093"/>
                        <a:pt x="2688" y="7093"/>
                        <a:pt x="2688" y="7093"/>
                      </a:cubicBezTo>
                      <a:cubicBezTo>
                        <a:pt x="2719" y="7311"/>
                        <a:pt x="2876" y="7468"/>
                        <a:pt x="3094" y="7468"/>
                      </a:cubicBezTo>
                      <a:cubicBezTo>
                        <a:pt x="3094" y="7468"/>
                        <a:pt x="3094" y="7468"/>
                        <a:pt x="3126" y="7468"/>
                      </a:cubicBezTo>
                      <a:cubicBezTo>
                        <a:pt x="3344" y="7468"/>
                        <a:pt x="3501" y="7280"/>
                        <a:pt x="3469" y="7061"/>
                      </a:cubicBezTo>
                      <a:cubicBezTo>
                        <a:pt x="3313" y="4718"/>
                        <a:pt x="3313" y="4718"/>
                        <a:pt x="3313" y="4718"/>
                      </a:cubicBezTo>
                      <a:cubicBezTo>
                        <a:pt x="3844" y="4780"/>
                        <a:pt x="4188" y="4874"/>
                        <a:pt x="4188" y="4874"/>
                      </a:cubicBezTo>
                      <a:cubicBezTo>
                        <a:pt x="3344" y="1844"/>
                        <a:pt x="3344" y="1844"/>
                        <a:pt x="3344" y="1844"/>
                      </a:cubicBezTo>
                      <a:cubicBezTo>
                        <a:pt x="3344" y="1812"/>
                        <a:pt x="3344" y="1812"/>
                        <a:pt x="3344" y="1812"/>
                      </a:cubicBezTo>
                      <a:cubicBezTo>
                        <a:pt x="4001" y="3436"/>
                        <a:pt x="4001" y="3436"/>
                        <a:pt x="4001" y="3436"/>
                      </a:cubicBezTo>
                      <a:cubicBezTo>
                        <a:pt x="4063" y="3561"/>
                        <a:pt x="4188" y="3624"/>
                        <a:pt x="4313" y="3624"/>
                      </a:cubicBezTo>
                      <a:cubicBezTo>
                        <a:pt x="4344" y="3624"/>
                        <a:pt x="4407" y="3624"/>
                        <a:pt x="4438" y="3624"/>
                      </a:cubicBezTo>
                      <a:cubicBezTo>
                        <a:pt x="4626" y="3530"/>
                        <a:pt x="4688" y="3343"/>
                        <a:pt x="4626" y="3155"/>
                      </a:cubicBezTo>
                      <a:cubicBezTo>
                        <a:pt x="3594" y="594"/>
                        <a:pt x="3594" y="594"/>
                        <a:pt x="3594" y="594"/>
                      </a:cubicBezTo>
                      <a:cubicBezTo>
                        <a:pt x="3532" y="469"/>
                        <a:pt x="3532" y="469"/>
                        <a:pt x="3532" y="469"/>
                      </a:cubicBezTo>
                      <a:cubicBezTo>
                        <a:pt x="3501" y="437"/>
                        <a:pt x="3469" y="375"/>
                        <a:pt x="3469" y="375"/>
                      </a:cubicBezTo>
                      <a:cubicBezTo>
                        <a:pt x="3469" y="375"/>
                        <a:pt x="3219" y="0"/>
                        <a:pt x="2344" y="0"/>
                      </a:cubicBezTo>
                    </a:path>
                  </a:pathLst>
                </a:custGeom>
                <a:solidFill>
                  <a:srgbClr val="66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4">
                  <a:extLst>
                    <a:ext uri="{FF2B5EF4-FFF2-40B4-BE49-F238E27FC236}">
                      <a16:creationId xmlns:a16="http://schemas.microsoft.com/office/drawing/2014/main" id="{5D269789-4964-AB48-9C07-9F2C7591F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74590" y="3368473"/>
                  <a:ext cx="392523" cy="385477"/>
                </a:xfrm>
                <a:custGeom>
                  <a:avLst/>
                  <a:gdLst>
                    <a:gd name="T0" fmla="*/ 843 w 1719"/>
                    <a:gd name="T1" fmla="*/ 0 h 1689"/>
                    <a:gd name="T2" fmla="*/ 843 w 1719"/>
                    <a:gd name="T3" fmla="*/ 0 h 1689"/>
                    <a:gd name="T4" fmla="*/ 0 w 1719"/>
                    <a:gd name="T5" fmla="*/ 844 h 1689"/>
                    <a:gd name="T6" fmla="*/ 843 w 1719"/>
                    <a:gd name="T7" fmla="*/ 1688 h 1689"/>
                    <a:gd name="T8" fmla="*/ 1718 w 1719"/>
                    <a:gd name="T9" fmla="*/ 844 h 1689"/>
                    <a:gd name="T10" fmla="*/ 843 w 1719"/>
                    <a:gd name="T11" fmla="*/ 0 h 1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19" h="1689">
                      <a:moveTo>
                        <a:pt x="843" y="0"/>
                      </a:moveTo>
                      <a:lnTo>
                        <a:pt x="843" y="0"/>
                      </a:lnTo>
                      <a:cubicBezTo>
                        <a:pt x="375" y="0"/>
                        <a:pt x="0" y="375"/>
                        <a:pt x="0" y="844"/>
                      </a:cubicBezTo>
                      <a:cubicBezTo>
                        <a:pt x="0" y="1313"/>
                        <a:pt x="375" y="1688"/>
                        <a:pt x="843" y="1688"/>
                      </a:cubicBezTo>
                      <a:cubicBezTo>
                        <a:pt x="1343" y="1688"/>
                        <a:pt x="1718" y="1313"/>
                        <a:pt x="1718" y="844"/>
                      </a:cubicBezTo>
                      <a:cubicBezTo>
                        <a:pt x="1718" y="375"/>
                        <a:pt x="1343" y="0"/>
                        <a:pt x="843" y="0"/>
                      </a:cubicBezTo>
                    </a:path>
                  </a:pathLst>
                </a:custGeom>
                <a:solidFill>
                  <a:srgbClr val="66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EE8331C0-97C8-1247-B521-28E906669384}"/>
                  </a:ext>
                </a:extLst>
              </p:cNvPr>
              <p:cNvGrpSpPr/>
              <p:nvPr/>
            </p:nvGrpSpPr>
            <p:grpSpPr>
              <a:xfrm>
                <a:off x="2165977" y="4026255"/>
                <a:ext cx="550921" cy="1120497"/>
                <a:chOff x="19432391" y="3368473"/>
                <a:chExt cx="1069876" cy="2175981"/>
              </a:xfrm>
              <a:solidFill>
                <a:schemeClr val="accent1"/>
              </a:solidFill>
            </p:grpSpPr>
            <p:sp>
              <p:nvSpPr>
                <p:cNvPr id="203" name="Freeform 3">
                  <a:extLst>
                    <a:ext uri="{FF2B5EF4-FFF2-40B4-BE49-F238E27FC236}">
                      <a16:creationId xmlns:a16="http://schemas.microsoft.com/office/drawing/2014/main" id="{CFC57A86-4092-4A41-B9E8-88EDABD58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32391" y="3839499"/>
                  <a:ext cx="1069876" cy="1704955"/>
                </a:xfrm>
                <a:custGeom>
                  <a:avLst/>
                  <a:gdLst>
                    <a:gd name="T0" fmla="*/ 2344 w 4689"/>
                    <a:gd name="T1" fmla="*/ 0 h 7469"/>
                    <a:gd name="T2" fmla="*/ 2344 w 4689"/>
                    <a:gd name="T3" fmla="*/ 0 h 7469"/>
                    <a:gd name="T4" fmla="*/ 1251 w 4689"/>
                    <a:gd name="T5" fmla="*/ 375 h 7469"/>
                    <a:gd name="T6" fmla="*/ 1188 w 4689"/>
                    <a:gd name="T7" fmla="*/ 469 h 7469"/>
                    <a:gd name="T8" fmla="*/ 1126 w 4689"/>
                    <a:gd name="T9" fmla="*/ 594 h 7469"/>
                    <a:gd name="T10" fmla="*/ 94 w 4689"/>
                    <a:gd name="T11" fmla="*/ 3155 h 7469"/>
                    <a:gd name="T12" fmla="*/ 282 w 4689"/>
                    <a:gd name="T13" fmla="*/ 3624 h 7469"/>
                    <a:gd name="T14" fmla="*/ 407 w 4689"/>
                    <a:gd name="T15" fmla="*/ 3624 h 7469"/>
                    <a:gd name="T16" fmla="*/ 719 w 4689"/>
                    <a:gd name="T17" fmla="*/ 3436 h 7469"/>
                    <a:gd name="T18" fmla="*/ 1376 w 4689"/>
                    <a:gd name="T19" fmla="*/ 1812 h 7469"/>
                    <a:gd name="T20" fmla="*/ 1376 w 4689"/>
                    <a:gd name="T21" fmla="*/ 1844 h 7469"/>
                    <a:gd name="T22" fmla="*/ 532 w 4689"/>
                    <a:gd name="T23" fmla="*/ 4874 h 7469"/>
                    <a:gd name="T24" fmla="*/ 1376 w 4689"/>
                    <a:gd name="T25" fmla="*/ 4718 h 7469"/>
                    <a:gd name="T26" fmla="*/ 1251 w 4689"/>
                    <a:gd name="T27" fmla="*/ 7061 h 7469"/>
                    <a:gd name="T28" fmla="*/ 1594 w 4689"/>
                    <a:gd name="T29" fmla="*/ 7468 h 7469"/>
                    <a:gd name="T30" fmla="*/ 1626 w 4689"/>
                    <a:gd name="T31" fmla="*/ 7468 h 7469"/>
                    <a:gd name="T32" fmla="*/ 2001 w 4689"/>
                    <a:gd name="T33" fmla="*/ 7093 h 7469"/>
                    <a:gd name="T34" fmla="*/ 2188 w 4689"/>
                    <a:gd name="T35" fmla="*/ 4655 h 7469"/>
                    <a:gd name="T36" fmla="*/ 2344 w 4689"/>
                    <a:gd name="T37" fmla="*/ 4624 h 7469"/>
                    <a:gd name="T38" fmla="*/ 2532 w 4689"/>
                    <a:gd name="T39" fmla="*/ 4655 h 7469"/>
                    <a:gd name="T40" fmla="*/ 2688 w 4689"/>
                    <a:gd name="T41" fmla="*/ 7093 h 7469"/>
                    <a:gd name="T42" fmla="*/ 3094 w 4689"/>
                    <a:gd name="T43" fmla="*/ 7468 h 7469"/>
                    <a:gd name="T44" fmla="*/ 3126 w 4689"/>
                    <a:gd name="T45" fmla="*/ 7468 h 7469"/>
                    <a:gd name="T46" fmla="*/ 3469 w 4689"/>
                    <a:gd name="T47" fmla="*/ 7061 h 7469"/>
                    <a:gd name="T48" fmla="*/ 3313 w 4689"/>
                    <a:gd name="T49" fmla="*/ 4718 h 7469"/>
                    <a:gd name="T50" fmla="*/ 4188 w 4689"/>
                    <a:gd name="T51" fmla="*/ 4874 h 7469"/>
                    <a:gd name="T52" fmla="*/ 3344 w 4689"/>
                    <a:gd name="T53" fmla="*/ 1844 h 7469"/>
                    <a:gd name="T54" fmla="*/ 3344 w 4689"/>
                    <a:gd name="T55" fmla="*/ 1812 h 7469"/>
                    <a:gd name="T56" fmla="*/ 4001 w 4689"/>
                    <a:gd name="T57" fmla="*/ 3436 h 7469"/>
                    <a:gd name="T58" fmla="*/ 4313 w 4689"/>
                    <a:gd name="T59" fmla="*/ 3624 h 7469"/>
                    <a:gd name="T60" fmla="*/ 4438 w 4689"/>
                    <a:gd name="T61" fmla="*/ 3624 h 7469"/>
                    <a:gd name="T62" fmla="*/ 4626 w 4689"/>
                    <a:gd name="T63" fmla="*/ 3155 h 7469"/>
                    <a:gd name="T64" fmla="*/ 3594 w 4689"/>
                    <a:gd name="T65" fmla="*/ 594 h 7469"/>
                    <a:gd name="T66" fmla="*/ 3532 w 4689"/>
                    <a:gd name="T67" fmla="*/ 469 h 7469"/>
                    <a:gd name="T68" fmla="*/ 3469 w 4689"/>
                    <a:gd name="T69" fmla="*/ 375 h 7469"/>
                    <a:gd name="T70" fmla="*/ 2344 w 4689"/>
                    <a:gd name="T71" fmla="*/ 0 h 7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689" h="7469">
                      <a:moveTo>
                        <a:pt x="2344" y="0"/>
                      </a:moveTo>
                      <a:lnTo>
                        <a:pt x="2344" y="0"/>
                      </a:lnTo>
                      <a:cubicBezTo>
                        <a:pt x="1501" y="0"/>
                        <a:pt x="1251" y="375"/>
                        <a:pt x="1251" y="375"/>
                      </a:cubicBezTo>
                      <a:cubicBezTo>
                        <a:pt x="1251" y="375"/>
                        <a:pt x="1219" y="437"/>
                        <a:pt x="1188" y="469"/>
                      </a:cubicBezTo>
                      <a:cubicBezTo>
                        <a:pt x="1126" y="594"/>
                        <a:pt x="1126" y="594"/>
                        <a:pt x="1126" y="594"/>
                      </a:cubicBezTo>
                      <a:cubicBezTo>
                        <a:pt x="94" y="3155"/>
                        <a:pt x="94" y="3155"/>
                        <a:pt x="94" y="3155"/>
                      </a:cubicBezTo>
                      <a:cubicBezTo>
                        <a:pt x="0" y="3343"/>
                        <a:pt x="94" y="3530"/>
                        <a:pt x="282" y="3624"/>
                      </a:cubicBezTo>
                      <a:cubicBezTo>
                        <a:pt x="313" y="3624"/>
                        <a:pt x="376" y="3624"/>
                        <a:pt x="407" y="3624"/>
                      </a:cubicBezTo>
                      <a:cubicBezTo>
                        <a:pt x="532" y="3624"/>
                        <a:pt x="657" y="3561"/>
                        <a:pt x="719" y="3436"/>
                      </a:cubicBezTo>
                      <a:cubicBezTo>
                        <a:pt x="1376" y="1812"/>
                        <a:pt x="1376" y="1812"/>
                        <a:pt x="1376" y="1812"/>
                      </a:cubicBezTo>
                      <a:cubicBezTo>
                        <a:pt x="1376" y="1844"/>
                        <a:pt x="1376" y="1844"/>
                        <a:pt x="1376" y="1844"/>
                      </a:cubicBezTo>
                      <a:cubicBezTo>
                        <a:pt x="532" y="4874"/>
                        <a:pt x="532" y="4874"/>
                        <a:pt x="532" y="4874"/>
                      </a:cubicBezTo>
                      <a:cubicBezTo>
                        <a:pt x="532" y="4874"/>
                        <a:pt x="876" y="4780"/>
                        <a:pt x="1376" y="4718"/>
                      </a:cubicBezTo>
                      <a:cubicBezTo>
                        <a:pt x="1251" y="7061"/>
                        <a:pt x="1251" y="7061"/>
                        <a:pt x="1251" y="7061"/>
                      </a:cubicBezTo>
                      <a:cubicBezTo>
                        <a:pt x="1219" y="7280"/>
                        <a:pt x="1376" y="7468"/>
                        <a:pt x="1594" y="7468"/>
                      </a:cubicBezTo>
                      <a:lnTo>
                        <a:pt x="1626" y="7468"/>
                      </a:lnTo>
                      <a:cubicBezTo>
                        <a:pt x="1844" y="7468"/>
                        <a:pt x="2001" y="7311"/>
                        <a:pt x="2001" y="7093"/>
                      </a:cubicBezTo>
                      <a:cubicBezTo>
                        <a:pt x="2188" y="4655"/>
                        <a:pt x="2188" y="4655"/>
                        <a:pt x="2188" y="4655"/>
                      </a:cubicBezTo>
                      <a:cubicBezTo>
                        <a:pt x="2251" y="4655"/>
                        <a:pt x="2282" y="4624"/>
                        <a:pt x="2344" y="4624"/>
                      </a:cubicBezTo>
                      <a:cubicBezTo>
                        <a:pt x="2407" y="4624"/>
                        <a:pt x="2469" y="4655"/>
                        <a:pt x="2532" y="4655"/>
                      </a:cubicBezTo>
                      <a:cubicBezTo>
                        <a:pt x="2688" y="7093"/>
                        <a:pt x="2688" y="7093"/>
                        <a:pt x="2688" y="7093"/>
                      </a:cubicBezTo>
                      <a:cubicBezTo>
                        <a:pt x="2719" y="7311"/>
                        <a:pt x="2876" y="7468"/>
                        <a:pt x="3094" y="7468"/>
                      </a:cubicBezTo>
                      <a:cubicBezTo>
                        <a:pt x="3094" y="7468"/>
                        <a:pt x="3094" y="7468"/>
                        <a:pt x="3126" y="7468"/>
                      </a:cubicBezTo>
                      <a:cubicBezTo>
                        <a:pt x="3344" y="7468"/>
                        <a:pt x="3501" y="7280"/>
                        <a:pt x="3469" y="7061"/>
                      </a:cubicBezTo>
                      <a:cubicBezTo>
                        <a:pt x="3313" y="4718"/>
                        <a:pt x="3313" y="4718"/>
                        <a:pt x="3313" y="4718"/>
                      </a:cubicBezTo>
                      <a:cubicBezTo>
                        <a:pt x="3844" y="4780"/>
                        <a:pt x="4188" y="4874"/>
                        <a:pt x="4188" y="4874"/>
                      </a:cubicBezTo>
                      <a:cubicBezTo>
                        <a:pt x="3344" y="1844"/>
                        <a:pt x="3344" y="1844"/>
                        <a:pt x="3344" y="1844"/>
                      </a:cubicBezTo>
                      <a:cubicBezTo>
                        <a:pt x="3344" y="1812"/>
                        <a:pt x="3344" y="1812"/>
                        <a:pt x="3344" y="1812"/>
                      </a:cubicBezTo>
                      <a:cubicBezTo>
                        <a:pt x="4001" y="3436"/>
                        <a:pt x="4001" y="3436"/>
                        <a:pt x="4001" y="3436"/>
                      </a:cubicBezTo>
                      <a:cubicBezTo>
                        <a:pt x="4063" y="3561"/>
                        <a:pt x="4188" y="3624"/>
                        <a:pt x="4313" y="3624"/>
                      </a:cubicBezTo>
                      <a:cubicBezTo>
                        <a:pt x="4344" y="3624"/>
                        <a:pt x="4407" y="3624"/>
                        <a:pt x="4438" y="3624"/>
                      </a:cubicBezTo>
                      <a:cubicBezTo>
                        <a:pt x="4626" y="3530"/>
                        <a:pt x="4688" y="3343"/>
                        <a:pt x="4626" y="3155"/>
                      </a:cubicBezTo>
                      <a:cubicBezTo>
                        <a:pt x="3594" y="594"/>
                        <a:pt x="3594" y="594"/>
                        <a:pt x="3594" y="594"/>
                      </a:cubicBezTo>
                      <a:cubicBezTo>
                        <a:pt x="3532" y="469"/>
                        <a:pt x="3532" y="469"/>
                        <a:pt x="3532" y="469"/>
                      </a:cubicBezTo>
                      <a:cubicBezTo>
                        <a:pt x="3501" y="437"/>
                        <a:pt x="3469" y="375"/>
                        <a:pt x="3469" y="375"/>
                      </a:cubicBezTo>
                      <a:cubicBezTo>
                        <a:pt x="3469" y="375"/>
                        <a:pt x="3219" y="0"/>
                        <a:pt x="2344" y="0"/>
                      </a:cubicBezTo>
                    </a:path>
                  </a:pathLst>
                </a:custGeom>
                <a:solidFill>
                  <a:srgbClr val="66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4">
                  <a:extLst>
                    <a:ext uri="{FF2B5EF4-FFF2-40B4-BE49-F238E27FC236}">
                      <a16:creationId xmlns:a16="http://schemas.microsoft.com/office/drawing/2014/main" id="{4F4177D5-713C-EA47-B45A-388427C8D6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74590" y="3368473"/>
                  <a:ext cx="392523" cy="385477"/>
                </a:xfrm>
                <a:custGeom>
                  <a:avLst/>
                  <a:gdLst>
                    <a:gd name="T0" fmla="*/ 843 w 1719"/>
                    <a:gd name="T1" fmla="*/ 0 h 1689"/>
                    <a:gd name="T2" fmla="*/ 843 w 1719"/>
                    <a:gd name="T3" fmla="*/ 0 h 1689"/>
                    <a:gd name="T4" fmla="*/ 0 w 1719"/>
                    <a:gd name="T5" fmla="*/ 844 h 1689"/>
                    <a:gd name="T6" fmla="*/ 843 w 1719"/>
                    <a:gd name="T7" fmla="*/ 1688 h 1689"/>
                    <a:gd name="T8" fmla="*/ 1718 w 1719"/>
                    <a:gd name="T9" fmla="*/ 844 h 1689"/>
                    <a:gd name="T10" fmla="*/ 843 w 1719"/>
                    <a:gd name="T11" fmla="*/ 0 h 1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19" h="1689">
                      <a:moveTo>
                        <a:pt x="843" y="0"/>
                      </a:moveTo>
                      <a:lnTo>
                        <a:pt x="843" y="0"/>
                      </a:lnTo>
                      <a:cubicBezTo>
                        <a:pt x="375" y="0"/>
                        <a:pt x="0" y="375"/>
                        <a:pt x="0" y="844"/>
                      </a:cubicBezTo>
                      <a:cubicBezTo>
                        <a:pt x="0" y="1313"/>
                        <a:pt x="375" y="1688"/>
                        <a:pt x="843" y="1688"/>
                      </a:cubicBezTo>
                      <a:cubicBezTo>
                        <a:pt x="1343" y="1688"/>
                        <a:pt x="1718" y="1313"/>
                        <a:pt x="1718" y="844"/>
                      </a:cubicBezTo>
                      <a:cubicBezTo>
                        <a:pt x="1718" y="375"/>
                        <a:pt x="1343" y="0"/>
                        <a:pt x="843" y="0"/>
                      </a:cubicBezTo>
                    </a:path>
                  </a:pathLst>
                </a:custGeom>
                <a:solidFill>
                  <a:srgbClr val="66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33A0CF7-F8FC-7741-9EF3-E34345C9F08A}"/>
                  </a:ext>
                </a:extLst>
              </p:cNvPr>
              <p:cNvGrpSpPr/>
              <p:nvPr/>
            </p:nvGrpSpPr>
            <p:grpSpPr>
              <a:xfrm>
                <a:off x="2805394" y="4026254"/>
                <a:ext cx="550921" cy="1120496"/>
                <a:chOff x="19432391" y="3368473"/>
                <a:chExt cx="1069876" cy="2175981"/>
              </a:xfrm>
              <a:solidFill>
                <a:schemeClr val="accent1"/>
              </a:solidFill>
            </p:grpSpPr>
            <p:sp>
              <p:nvSpPr>
                <p:cNvPr id="201" name="Freeform 3">
                  <a:extLst>
                    <a:ext uri="{FF2B5EF4-FFF2-40B4-BE49-F238E27FC236}">
                      <a16:creationId xmlns:a16="http://schemas.microsoft.com/office/drawing/2014/main" id="{2A736C09-7EB1-6540-A0CC-EA6BA82293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32391" y="3839499"/>
                  <a:ext cx="1069876" cy="1704955"/>
                </a:xfrm>
                <a:custGeom>
                  <a:avLst/>
                  <a:gdLst>
                    <a:gd name="T0" fmla="*/ 2344 w 4689"/>
                    <a:gd name="T1" fmla="*/ 0 h 7469"/>
                    <a:gd name="T2" fmla="*/ 2344 w 4689"/>
                    <a:gd name="T3" fmla="*/ 0 h 7469"/>
                    <a:gd name="T4" fmla="*/ 1251 w 4689"/>
                    <a:gd name="T5" fmla="*/ 375 h 7469"/>
                    <a:gd name="T6" fmla="*/ 1188 w 4689"/>
                    <a:gd name="T7" fmla="*/ 469 h 7469"/>
                    <a:gd name="T8" fmla="*/ 1126 w 4689"/>
                    <a:gd name="T9" fmla="*/ 594 h 7469"/>
                    <a:gd name="T10" fmla="*/ 94 w 4689"/>
                    <a:gd name="T11" fmla="*/ 3155 h 7469"/>
                    <a:gd name="T12" fmla="*/ 282 w 4689"/>
                    <a:gd name="T13" fmla="*/ 3624 h 7469"/>
                    <a:gd name="T14" fmla="*/ 407 w 4689"/>
                    <a:gd name="T15" fmla="*/ 3624 h 7469"/>
                    <a:gd name="T16" fmla="*/ 719 w 4689"/>
                    <a:gd name="T17" fmla="*/ 3436 h 7469"/>
                    <a:gd name="T18" fmla="*/ 1376 w 4689"/>
                    <a:gd name="T19" fmla="*/ 1812 h 7469"/>
                    <a:gd name="T20" fmla="*/ 1376 w 4689"/>
                    <a:gd name="T21" fmla="*/ 1844 h 7469"/>
                    <a:gd name="T22" fmla="*/ 532 w 4689"/>
                    <a:gd name="T23" fmla="*/ 4874 h 7469"/>
                    <a:gd name="T24" fmla="*/ 1376 w 4689"/>
                    <a:gd name="T25" fmla="*/ 4718 h 7469"/>
                    <a:gd name="T26" fmla="*/ 1251 w 4689"/>
                    <a:gd name="T27" fmla="*/ 7061 h 7469"/>
                    <a:gd name="T28" fmla="*/ 1594 w 4689"/>
                    <a:gd name="T29" fmla="*/ 7468 h 7469"/>
                    <a:gd name="T30" fmla="*/ 1626 w 4689"/>
                    <a:gd name="T31" fmla="*/ 7468 h 7469"/>
                    <a:gd name="T32" fmla="*/ 2001 w 4689"/>
                    <a:gd name="T33" fmla="*/ 7093 h 7469"/>
                    <a:gd name="T34" fmla="*/ 2188 w 4689"/>
                    <a:gd name="T35" fmla="*/ 4655 h 7469"/>
                    <a:gd name="T36" fmla="*/ 2344 w 4689"/>
                    <a:gd name="T37" fmla="*/ 4624 h 7469"/>
                    <a:gd name="T38" fmla="*/ 2532 w 4689"/>
                    <a:gd name="T39" fmla="*/ 4655 h 7469"/>
                    <a:gd name="T40" fmla="*/ 2688 w 4689"/>
                    <a:gd name="T41" fmla="*/ 7093 h 7469"/>
                    <a:gd name="T42" fmla="*/ 3094 w 4689"/>
                    <a:gd name="T43" fmla="*/ 7468 h 7469"/>
                    <a:gd name="T44" fmla="*/ 3126 w 4689"/>
                    <a:gd name="T45" fmla="*/ 7468 h 7469"/>
                    <a:gd name="T46" fmla="*/ 3469 w 4689"/>
                    <a:gd name="T47" fmla="*/ 7061 h 7469"/>
                    <a:gd name="T48" fmla="*/ 3313 w 4689"/>
                    <a:gd name="T49" fmla="*/ 4718 h 7469"/>
                    <a:gd name="T50" fmla="*/ 4188 w 4689"/>
                    <a:gd name="T51" fmla="*/ 4874 h 7469"/>
                    <a:gd name="T52" fmla="*/ 3344 w 4689"/>
                    <a:gd name="T53" fmla="*/ 1844 h 7469"/>
                    <a:gd name="T54" fmla="*/ 3344 w 4689"/>
                    <a:gd name="T55" fmla="*/ 1812 h 7469"/>
                    <a:gd name="T56" fmla="*/ 4001 w 4689"/>
                    <a:gd name="T57" fmla="*/ 3436 h 7469"/>
                    <a:gd name="T58" fmla="*/ 4313 w 4689"/>
                    <a:gd name="T59" fmla="*/ 3624 h 7469"/>
                    <a:gd name="T60" fmla="*/ 4438 w 4689"/>
                    <a:gd name="T61" fmla="*/ 3624 h 7469"/>
                    <a:gd name="T62" fmla="*/ 4626 w 4689"/>
                    <a:gd name="T63" fmla="*/ 3155 h 7469"/>
                    <a:gd name="T64" fmla="*/ 3594 w 4689"/>
                    <a:gd name="T65" fmla="*/ 594 h 7469"/>
                    <a:gd name="T66" fmla="*/ 3532 w 4689"/>
                    <a:gd name="T67" fmla="*/ 469 h 7469"/>
                    <a:gd name="T68" fmla="*/ 3469 w 4689"/>
                    <a:gd name="T69" fmla="*/ 375 h 7469"/>
                    <a:gd name="T70" fmla="*/ 2344 w 4689"/>
                    <a:gd name="T71" fmla="*/ 0 h 7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689" h="7469">
                      <a:moveTo>
                        <a:pt x="2344" y="0"/>
                      </a:moveTo>
                      <a:lnTo>
                        <a:pt x="2344" y="0"/>
                      </a:lnTo>
                      <a:cubicBezTo>
                        <a:pt x="1501" y="0"/>
                        <a:pt x="1251" y="375"/>
                        <a:pt x="1251" y="375"/>
                      </a:cubicBezTo>
                      <a:cubicBezTo>
                        <a:pt x="1251" y="375"/>
                        <a:pt x="1219" y="437"/>
                        <a:pt x="1188" y="469"/>
                      </a:cubicBezTo>
                      <a:cubicBezTo>
                        <a:pt x="1126" y="594"/>
                        <a:pt x="1126" y="594"/>
                        <a:pt x="1126" y="594"/>
                      </a:cubicBezTo>
                      <a:cubicBezTo>
                        <a:pt x="94" y="3155"/>
                        <a:pt x="94" y="3155"/>
                        <a:pt x="94" y="3155"/>
                      </a:cubicBezTo>
                      <a:cubicBezTo>
                        <a:pt x="0" y="3343"/>
                        <a:pt x="94" y="3530"/>
                        <a:pt x="282" y="3624"/>
                      </a:cubicBezTo>
                      <a:cubicBezTo>
                        <a:pt x="313" y="3624"/>
                        <a:pt x="376" y="3624"/>
                        <a:pt x="407" y="3624"/>
                      </a:cubicBezTo>
                      <a:cubicBezTo>
                        <a:pt x="532" y="3624"/>
                        <a:pt x="657" y="3561"/>
                        <a:pt x="719" y="3436"/>
                      </a:cubicBezTo>
                      <a:cubicBezTo>
                        <a:pt x="1376" y="1812"/>
                        <a:pt x="1376" y="1812"/>
                        <a:pt x="1376" y="1812"/>
                      </a:cubicBezTo>
                      <a:cubicBezTo>
                        <a:pt x="1376" y="1844"/>
                        <a:pt x="1376" y="1844"/>
                        <a:pt x="1376" y="1844"/>
                      </a:cubicBezTo>
                      <a:cubicBezTo>
                        <a:pt x="532" y="4874"/>
                        <a:pt x="532" y="4874"/>
                        <a:pt x="532" y="4874"/>
                      </a:cubicBezTo>
                      <a:cubicBezTo>
                        <a:pt x="532" y="4874"/>
                        <a:pt x="876" y="4780"/>
                        <a:pt x="1376" y="4718"/>
                      </a:cubicBezTo>
                      <a:cubicBezTo>
                        <a:pt x="1251" y="7061"/>
                        <a:pt x="1251" y="7061"/>
                        <a:pt x="1251" y="7061"/>
                      </a:cubicBezTo>
                      <a:cubicBezTo>
                        <a:pt x="1219" y="7280"/>
                        <a:pt x="1376" y="7468"/>
                        <a:pt x="1594" y="7468"/>
                      </a:cubicBezTo>
                      <a:lnTo>
                        <a:pt x="1626" y="7468"/>
                      </a:lnTo>
                      <a:cubicBezTo>
                        <a:pt x="1844" y="7468"/>
                        <a:pt x="2001" y="7311"/>
                        <a:pt x="2001" y="7093"/>
                      </a:cubicBezTo>
                      <a:cubicBezTo>
                        <a:pt x="2188" y="4655"/>
                        <a:pt x="2188" y="4655"/>
                        <a:pt x="2188" y="4655"/>
                      </a:cubicBezTo>
                      <a:cubicBezTo>
                        <a:pt x="2251" y="4655"/>
                        <a:pt x="2282" y="4624"/>
                        <a:pt x="2344" y="4624"/>
                      </a:cubicBezTo>
                      <a:cubicBezTo>
                        <a:pt x="2407" y="4624"/>
                        <a:pt x="2469" y="4655"/>
                        <a:pt x="2532" y="4655"/>
                      </a:cubicBezTo>
                      <a:cubicBezTo>
                        <a:pt x="2688" y="7093"/>
                        <a:pt x="2688" y="7093"/>
                        <a:pt x="2688" y="7093"/>
                      </a:cubicBezTo>
                      <a:cubicBezTo>
                        <a:pt x="2719" y="7311"/>
                        <a:pt x="2876" y="7468"/>
                        <a:pt x="3094" y="7468"/>
                      </a:cubicBezTo>
                      <a:cubicBezTo>
                        <a:pt x="3094" y="7468"/>
                        <a:pt x="3094" y="7468"/>
                        <a:pt x="3126" y="7468"/>
                      </a:cubicBezTo>
                      <a:cubicBezTo>
                        <a:pt x="3344" y="7468"/>
                        <a:pt x="3501" y="7280"/>
                        <a:pt x="3469" y="7061"/>
                      </a:cubicBezTo>
                      <a:cubicBezTo>
                        <a:pt x="3313" y="4718"/>
                        <a:pt x="3313" y="4718"/>
                        <a:pt x="3313" y="4718"/>
                      </a:cubicBezTo>
                      <a:cubicBezTo>
                        <a:pt x="3844" y="4780"/>
                        <a:pt x="4188" y="4874"/>
                        <a:pt x="4188" y="4874"/>
                      </a:cubicBezTo>
                      <a:cubicBezTo>
                        <a:pt x="3344" y="1844"/>
                        <a:pt x="3344" y="1844"/>
                        <a:pt x="3344" y="1844"/>
                      </a:cubicBezTo>
                      <a:cubicBezTo>
                        <a:pt x="3344" y="1812"/>
                        <a:pt x="3344" y="1812"/>
                        <a:pt x="3344" y="1812"/>
                      </a:cubicBezTo>
                      <a:cubicBezTo>
                        <a:pt x="4001" y="3436"/>
                        <a:pt x="4001" y="3436"/>
                        <a:pt x="4001" y="3436"/>
                      </a:cubicBezTo>
                      <a:cubicBezTo>
                        <a:pt x="4063" y="3561"/>
                        <a:pt x="4188" y="3624"/>
                        <a:pt x="4313" y="3624"/>
                      </a:cubicBezTo>
                      <a:cubicBezTo>
                        <a:pt x="4344" y="3624"/>
                        <a:pt x="4407" y="3624"/>
                        <a:pt x="4438" y="3624"/>
                      </a:cubicBezTo>
                      <a:cubicBezTo>
                        <a:pt x="4626" y="3530"/>
                        <a:pt x="4688" y="3343"/>
                        <a:pt x="4626" y="3155"/>
                      </a:cubicBezTo>
                      <a:cubicBezTo>
                        <a:pt x="3594" y="594"/>
                        <a:pt x="3594" y="594"/>
                        <a:pt x="3594" y="594"/>
                      </a:cubicBezTo>
                      <a:cubicBezTo>
                        <a:pt x="3532" y="469"/>
                        <a:pt x="3532" y="469"/>
                        <a:pt x="3532" y="469"/>
                      </a:cubicBezTo>
                      <a:cubicBezTo>
                        <a:pt x="3501" y="437"/>
                        <a:pt x="3469" y="375"/>
                        <a:pt x="3469" y="375"/>
                      </a:cubicBezTo>
                      <a:cubicBezTo>
                        <a:pt x="3469" y="375"/>
                        <a:pt x="3219" y="0"/>
                        <a:pt x="2344" y="0"/>
                      </a:cubicBezTo>
                    </a:path>
                  </a:pathLst>
                </a:custGeom>
                <a:solidFill>
                  <a:srgbClr val="66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4">
                  <a:extLst>
                    <a:ext uri="{FF2B5EF4-FFF2-40B4-BE49-F238E27FC236}">
                      <a16:creationId xmlns:a16="http://schemas.microsoft.com/office/drawing/2014/main" id="{1F392821-F93D-044F-AAA1-CF708011BD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74590" y="3368473"/>
                  <a:ext cx="392523" cy="385477"/>
                </a:xfrm>
                <a:custGeom>
                  <a:avLst/>
                  <a:gdLst>
                    <a:gd name="T0" fmla="*/ 843 w 1719"/>
                    <a:gd name="T1" fmla="*/ 0 h 1689"/>
                    <a:gd name="T2" fmla="*/ 843 w 1719"/>
                    <a:gd name="T3" fmla="*/ 0 h 1689"/>
                    <a:gd name="T4" fmla="*/ 0 w 1719"/>
                    <a:gd name="T5" fmla="*/ 844 h 1689"/>
                    <a:gd name="T6" fmla="*/ 843 w 1719"/>
                    <a:gd name="T7" fmla="*/ 1688 h 1689"/>
                    <a:gd name="T8" fmla="*/ 1718 w 1719"/>
                    <a:gd name="T9" fmla="*/ 844 h 1689"/>
                    <a:gd name="T10" fmla="*/ 843 w 1719"/>
                    <a:gd name="T11" fmla="*/ 0 h 1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19" h="1689">
                      <a:moveTo>
                        <a:pt x="843" y="0"/>
                      </a:moveTo>
                      <a:lnTo>
                        <a:pt x="843" y="0"/>
                      </a:lnTo>
                      <a:cubicBezTo>
                        <a:pt x="375" y="0"/>
                        <a:pt x="0" y="375"/>
                        <a:pt x="0" y="844"/>
                      </a:cubicBezTo>
                      <a:cubicBezTo>
                        <a:pt x="0" y="1313"/>
                        <a:pt x="375" y="1688"/>
                        <a:pt x="843" y="1688"/>
                      </a:cubicBezTo>
                      <a:cubicBezTo>
                        <a:pt x="1343" y="1688"/>
                        <a:pt x="1718" y="1313"/>
                        <a:pt x="1718" y="844"/>
                      </a:cubicBezTo>
                      <a:cubicBezTo>
                        <a:pt x="1718" y="375"/>
                        <a:pt x="1343" y="0"/>
                        <a:pt x="843" y="0"/>
                      </a:cubicBezTo>
                    </a:path>
                  </a:pathLst>
                </a:custGeom>
                <a:solidFill>
                  <a:srgbClr val="66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9" name="Freeform 3">
                <a:extLst>
                  <a:ext uri="{FF2B5EF4-FFF2-40B4-BE49-F238E27FC236}">
                    <a16:creationId xmlns:a16="http://schemas.microsoft.com/office/drawing/2014/main" id="{905EF58D-10D1-7947-BD23-533361335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766" y="4268805"/>
                <a:ext cx="550922" cy="877947"/>
              </a:xfrm>
              <a:custGeom>
                <a:avLst/>
                <a:gdLst>
                  <a:gd name="T0" fmla="*/ 2344 w 4689"/>
                  <a:gd name="T1" fmla="*/ 0 h 7469"/>
                  <a:gd name="T2" fmla="*/ 2344 w 4689"/>
                  <a:gd name="T3" fmla="*/ 0 h 7469"/>
                  <a:gd name="T4" fmla="*/ 1251 w 4689"/>
                  <a:gd name="T5" fmla="*/ 375 h 7469"/>
                  <a:gd name="T6" fmla="*/ 1188 w 4689"/>
                  <a:gd name="T7" fmla="*/ 469 h 7469"/>
                  <a:gd name="T8" fmla="*/ 1126 w 4689"/>
                  <a:gd name="T9" fmla="*/ 594 h 7469"/>
                  <a:gd name="T10" fmla="*/ 94 w 4689"/>
                  <a:gd name="T11" fmla="*/ 3155 h 7469"/>
                  <a:gd name="T12" fmla="*/ 282 w 4689"/>
                  <a:gd name="T13" fmla="*/ 3624 h 7469"/>
                  <a:gd name="T14" fmla="*/ 407 w 4689"/>
                  <a:gd name="T15" fmla="*/ 3624 h 7469"/>
                  <a:gd name="T16" fmla="*/ 719 w 4689"/>
                  <a:gd name="T17" fmla="*/ 3436 h 7469"/>
                  <a:gd name="T18" fmla="*/ 1376 w 4689"/>
                  <a:gd name="T19" fmla="*/ 1812 h 7469"/>
                  <a:gd name="T20" fmla="*/ 1376 w 4689"/>
                  <a:gd name="T21" fmla="*/ 1844 h 7469"/>
                  <a:gd name="T22" fmla="*/ 532 w 4689"/>
                  <a:gd name="T23" fmla="*/ 4874 h 7469"/>
                  <a:gd name="T24" fmla="*/ 1376 w 4689"/>
                  <a:gd name="T25" fmla="*/ 4718 h 7469"/>
                  <a:gd name="T26" fmla="*/ 1251 w 4689"/>
                  <a:gd name="T27" fmla="*/ 7061 h 7469"/>
                  <a:gd name="T28" fmla="*/ 1594 w 4689"/>
                  <a:gd name="T29" fmla="*/ 7468 h 7469"/>
                  <a:gd name="T30" fmla="*/ 1626 w 4689"/>
                  <a:gd name="T31" fmla="*/ 7468 h 7469"/>
                  <a:gd name="T32" fmla="*/ 2001 w 4689"/>
                  <a:gd name="T33" fmla="*/ 7093 h 7469"/>
                  <a:gd name="T34" fmla="*/ 2188 w 4689"/>
                  <a:gd name="T35" fmla="*/ 4655 h 7469"/>
                  <a:gd name="T36" fmla="*/ 2344 w 4689"/>
                  <a:gd name="T37" fmla="*/ 4624 h 7469"/>
                  <a:gd name="T38" fmla="*/ 2532 w 4689"/>
                  <a:gd name="T39" fmla="*/ 4655 h 7469"/>
                  <a:gd name="T40" fmla="*/ 2688 w 4689"/>
                  <a:gd name="T41" fmla="*/ 7093 h 7469"/>
                  <a:gd name="T42" fmla="*/ 3094 w 4689"/>
                  <a:gd name="T43" fmla="*/ 7468 h 7469"/>
                  <a:gd name="T44" fmla="*/ 3126 w 4689"/>
                  <a:gd name="T45" fmla="*/ 7468 h 7469"/>
                  <a:gd name="T46" fmla="*/ 3469 w 4689"/>
                  <a:gd name="T47" fmla="*/ 7061 h 7469"/>
                  <a:gd name="T48" fmla="*/ 3313 w 4689"/>
                  <a:gd name="T49" fmla="*/ 4718 h 7469"/>
                  <a:gd name="T50" fmla="*/ 4188 w 4689"/>
                  <a:gd name="T51" fmla="*/ 4874 h 7469"/>
                  <a:gd name="T52" fmla="*/ 3344 w 4689"/>
                  <a:gd name="T53" fmla="*/ 1844 h 7469"/>
                  <a:gd name="T54" fmla="*/ 3344 w 4689"/>
                  <a:gd name="T55" fmla="*/ 1812 h 7469"/>
                  <a:gd name="T56" fmla="*/ 4001 w 4689"/>
                  <a:gd name="T57" fmla="*/ 3436 h 7469"/>
                  <a:gd name="T58" fmla="*/ 4313 w 4689"/>
                  <a:gd name="T59" fmla="*/ 3624 h 7469"/>
                  <a:gd name="T60" fmla="*/ 4438 w 4689"/>
                  <a:gd name="T61" fmla="*/ 3624 h 7469"/>
                  <a:gd name="T62" fmla="*/ 4626 w 4689"/>
                  <a:gd name="T63" fmla="*/ 3155 h 7469"/>
                  <a:gd name="T64" fmla="*/ 3594 w 4689"/>
                  <a:gd name="T65" fmla="*/ 594 h 7469"/>
                  <a:gd name="T66" fmla="*/ 3532 w 4689"/>
                  <a:gd name="T67" fmla="*/ 469 h 7469"/>
                  <a:gd name="T68" fmla="*/ 3469 w 4689"/>
                  <a:gd name="T69" fmla="*/ 375 h 7469"/>
                  <a:gd name="T70" fmla="*/ 2344 w 4689"/>
                  <a:gd name="T71" fmla="*/ 0 h 7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89" h="7469">
                    <a:moveTo>
                      <a:pt x="2344" y="0"/>
                    </a:moveTo>
                    <a:lnTo>
                      <a:pt x="2344" y="0"/>
                    </a:lnTo>
                    <a:cubicBezTo>
                      <a:pt x="1501" y="0"/>
                      <a:pt x="1251" y="375"/>
                      <a:pt x="1251" y="375"/>
                    </a:cubicBezTo>
                    <a:cubicBezTo>
                      <a:pt x="1251" y="375"/>
                      <a:pt x="1219" y="437"/>
                      <a:pt x="1188" y="469"/>
                    </a:cubicBezTo>
                    <a:cubicBezTo>
                      <a:pt x="1126" y="594"/>
                      <a:pt x="1126" y="594"/>
                      <a:pt x="1126" y="594"/>
                    </a:cubicBezTo>
                    <a:cubicBezTo>
                      <a:pt x="94" y="3155"/>
                      <a:pt x="94" y="3155"/>
                      <a:pt x="94" y="3155"/>
                    </a:cubicBezTo>
                    <a:cubicBezTo>
                      <a:pt x="0" y="3343"/>
                      <a:pt x="94" y="3530"/>
                      <a:pt x="282" y="3624"/>
                    </a:cubicBezTo>
                    <a:cubicBezTo>
                      <a:pt x="313" y="3624"/>
                      <a:pt x="376" y="3624"/>
                      <a:pt x="407" y="3624"/>
                    </a:cubicBezTo>
                    <a:cubicBezTo>
                      <a:pt x="532" y="3624"/>
                      <a:pt x="657" y="3561"/>
                      <a:pt x="719" y="3436"/>
                    </a:cubicBezTo>
                    <a:cubicBezTo>
                      <a:pt x="1376" y="1812"/>
                      <a:pt x="1376" y="1812"/>
                      <a:pt x="1376" y="1812"/>
                    </a:cubicBezTo>
                    <a:cubicBezTo>
                      <a:pt x="1376" y="1844"/>
                      <a:pt x="1376" y="1844"/>
                      <a:pt x="1376" y="1844"/>
                    </a:cubicBezTo>
                    <a:cubicBezTo>
                      <a:pt x="532" y="4874"/>
                      <a:pt x="532" y="4874"/>
                      <a:pt x="532" y="4874"/>
                    </a:cubicBezTo>
                    <a:cubicBezTo>
                      <a:pt x="532" y="4874"/>
                      <a:pt x="876" y="4780"/>
                      <a:pt x="1376" y="4718"/>
                    </a:cubicBezTo>
                    <a:cubicBezTo>
                      <a:pt x="1251" y="7061"/>
                      <a:pt x="1251" y="7061"/>
                      <a:pt x="1251" y="7061"/>
                    </a:cubicBezTo>
                    <a:cubicBezTo>
                      <a:pt x="1219" y="7280"/>
                      <a:pt x="1376" y="7468"/>
                      <a:pt x="1594" y="7468"/>
                    </a:cubicBezTo>
                    <a:lnTo>
                      <a:pt x="1626" y="7468"/>
                    </a:lnTo>
                    <a:cubicBezTo>
                      <a:pt x="1844" y="7468"/>
                      <a:pt x="2001" y="7311"/>
                      <a:pt x="2001" y="7093"/>
                    </a:cubicBezTo>
                    <a:cubicBezTo>
                      <a:pt x="2188" y="4655"/>
                      <a:pt x="2188" y="4655"/>
                      <a:pt x="2188" y="4655"/>
                    </a:cubicBezTo>
                    <a:cubicBezTo>
                      <a:pt x="2251" y="4655"/>
                      <a:pt x="2282" y="4624"/>
                      <a:pt x="2344" y="4624"/>
                    </a:cubicBezTo>
                    <a:cubicBezTo>
                      <a:pt x="2407" y="4624"/>
                      <a:pt x="2469" y="4655"/>
                      <a:pt x="2532" y="4655"/>
                    </a:cubicBezTo>
                    <a:cubicBezTo>
                      <a:pt x="2688" y="7093"/>
                      <a:pt x="2688" y="7093"/>
                      <a:pt x="2688" y="7093"/>
                    </a:cubicBezTo>
                    <a:cubicBezTo>
                      <a:pt x="2719" y="7311"/>
                      <a:pt x="2876" y="7468"/>
                      <a:pt x="3094" y="7468"/>
                    </a:cubicBezTo>
                    <a:cubicBezTo>
                      <a:pt x="3094" y="7468"/>
                      <a:pt x="3094" y="7468"/>
                      <a:pt x="3126" y="7468"/>
                    </a:cubicBezTo>
                    <a:cubicBezTo>
                      <a:pt x="3344" y="7468"/>
                      <a:pt x="3501" y="7280"/>
                      <a:pt x="3469" y="7061"/>
                    </a:cubicBezTo>
                    <a:cubicBezTo>
                      <a:pt x="3313" y="4718"/>
                      <a:pt x="3313" y="4718"/>
                      <a:pt x="3313" y="4718"/>
                    </a:cubicBezTo>
                    <a:cubicBezTo>
                      <a:pt x="3844" y="4780"/>
                      <a:pt x="4188" y="4874"/>
                      <a:pt x="4188" y="4874"/>
                    </a:cubicBezTo>
                    <a:cubicBezTo>
                      <a:pt x="3344" y="1844"/>
                      <a:pt x="3344" y="1844"/>
                      <a:pt x="3344" y="1844"/>
                    </a:cubicBezTo>
                    <a:cubicBezTo>
                      <a:pt x="3344" y="1812"/>
                      <a:pt x="3344" y="1812"/>
                      <a:pt x="3344" y="1812"/>
                    </a:cubicBezTo>
                    <a:cubicBezTo>
                      <a:pt x="4001" y="3436"/>
                      <a:pt x="4001" y="3436"/>
                      <a:pt x="4001" y="3436"/>
                    </a:cubicBezTo>
                    <a:cubicBezTo>
                      <a:pt x="4063" y="3561"/>
                      <a:pt x="4188" y="3624"/>
                      <a:pt x="4313" y="3624"/>
                    </a:cubicBezTo>
                    <a:cubicBezTo>
                      <a:pt x="4344" y="3624"/>
                      <a:pt x="4407" y="3624"/>
                      <a:pt x="4438" y="3624"/>
                    </a:cubicBezTo>
                    <a:cubicBezTo>
                      <a:pt x="4626" y="3530"/>
                      <a:pt x="4688" y="3343"/>
                      <a:pt x="4626" y="3155"/>
                    </a:cubicBezTo>
                    <a:cubicBezTo>
                      <a:pt x="3594" y="594"/>
                      <a:pt x="3594" y="594"/>
                      <a:pt x="3594" y="594"/>
                    </a:cubicBezTo>
                    <a:cubicBezTo>
                      <a:pt x="3532" y="469"/>
                      <a:pt x="3532" y="469"/>
                      <a:pt x="3532" y="469"/>
                    </a:cubicBezTo>
                    <a:cubicBezTo>
                      <a:pt x="3501" y="437"/>
                      <a:pt x="3469" y="375"/>
                      <a:pt x="3469" y="375"/>
                    </a:cubicBezTo>
                    <a:cubicBezTo>
                      <a:pt x="3469" y="375"/>
                      <a:pt x="3219" y="0"/>
                      <a:pt x="2344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669900"/>
                  </a:highlight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F7482FB2-7394-8548-84DB-07F469B7222F}"/>
                  </a:ext>
                </a:extLst>
              </p:cNvPr>
              <p:cNvGrpSpPr/>
              <p:nvPr/>
            </p:nvGrpSpPr>
            <p:grpSpPr>
              <a:xfrm>
                <a:off x="4085950" y="4026255"/>
                <a:ext cx="550921" cy="1120497"/>
                <a:chOff x="19432391" y="3368473"/>
                <a:chExt cx="1069876" cy="2175981"/>
              </a:xfrm>
              <a:solidFill>
                <a:schemeClr val="accent1"/>
              </a:solidFill>
            </p:grpSpPr>
            <p:sp>
              <p:nvSpPr>
                <p:cNvPr id="197" name="Freeform 3">
                  <a:extLst>
                    <a:ext uri="{FF2B5EF4-FFF2-40B4-BE49-F238E27FC236}">
                      <a16:creationId xmlns:a16="http://schemas.microsoft.com/office/drawing/2014/main" id="{12601A32-2801-5346-AE07-2EAF60BCE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32391" y="3839499"/>
                  <a:ext cx="1069876" cy="1704955"/>
                </a:xfrm>
                <a:custGeom>
                  <a:avLst/>
                  <a:gdLst>
                    <a:gd name="T0" fmla="*/ 2344 w 4689"/>
                    <a:gd name="T1" fmla="*/ 0 h 7469"/>
                    <a:gd name="T2" fmla="*/ 2344 w 4689"/>
                    <a:gd name="T3" fmla="*/ 0 h 7469"/>
                    <a:gd name="T4" fmla="*/ 1251 w 4689"/>
                    <a:gd name="T5" fmla="*/ 375 h 7469"/>
                    <a:gd name="T6" fmla="*/ 1188 w 4689"/>
                    <a:gd name="T7" fmla="*/ 469 h 7469"/>
                    <a:gd name="T8" fmla="*/ 1126 w 4689"/>
                    <a:gd name="T9" fmla="*/ 594 h 7469"/>
                    <a:gd name="T10" fmla="*/ 94 w 4689"/>
                    <a:gd name="T11" fmla="*/ 3155 h 7469"/>
                    <a:gd name="T12" fmla="*/ 282 w 4689"/>
                    <a:gd name="T13" fmla="*/ 3624 h 7469"/>
                    <a:gd name="T14" fmla="*/ 407 w 4689"/>
                    <a:gd name="T15" fmla="*/ 3624 h 7469"/>
                    <a:gd name="T16" fmla="*/ 719 w 4689"/>
                    <a:gd name="T17" fmla="*/ 3436 h 7469"/>
                    <a:gd name="T18" fmla="*/ 1376 w 4689"/>
                    <a:gd name="T19" fmla="*/ 1812 h 7469"/>
                    <a:gd name="T20" fmla="*/ 1376 w 4689"/>
                    <a:gd name="T21" fmla="*/ 1844 h 7469"/>
                    <a:gd name="T22" fmla="*/ 532 w 4689"/>
                    <a:gd name="T23" fmla="*/ 4874 h 7469"/>
                    <a:gd name="T24" fmla="*/ 1376 w 4689"/>
                    <a:gd name="T25" fmla="*/ 4718 h 7469"/>
                    <a:gd name="T26" fmla="*/ 1251 w 4689"/>
                    <a:gd name="T27" fmla="*/ 7061 h 7469"/>
                    <a:gd name="T28" fmla="*/ 1594 w 4689"/>
                    <a:gd name="T29" fmla="*/ 7468 h 7469"/>
                    <a:gd name="T30" fmla="*/ 1626 w 4689"/>
                    <a:gd name="T31" fmla="*/ 7468 h 7469"/>
                    <a:gd name="T32" fmla="*/ 2001 w 4689"/>
                    <a:gd name="T33" fmla="*/ 7093 h 7469"/>
                    <a:gd name="T34" fmla="*/ 2188 w 4689"/>
                    <a:gd name="T35" fmla="*/ 4655 h 7469"/>
                    <a:gd name="T36" fmla="*/ 2344 w 4689"/>
                    <a:gd name="T37" fmla="*/ 4624 h 7469"/>
                    <a:gd name="T38" fmla="*/ 2532 w 4689"/>
                    <a:gd name="T39" fmla="*/ 4655 h 7469"/>
                    <a:gd name="T40" fmla="*/ 2688 w 4689"/>
                    <a:gd name="T41" fmla="*/ 7093 h 7469"/>
                    <a:gd name="T42" fmla="*/ 3094 w 4689"/>
                    <a:gd name="T43" fmla="*/ 7468 h 7469"/>
                    <a:gd name="T44" fmla="*/ 3126 w 4689"/>
                    <a:gd name="T45" fmla="*/ 7468 h 7469"/>
                    <a:gd name="T46" fmla="*/ 3469 w 4689"/>
                    <a:gd name="T47" fmla="*/ 7061 h 7469"/>
                    <a:gd name="T48" fmla="*/ 3313 w 4689"/>
                    <a:gd name="T49" fmla="*/ 4718 h 7469"/>
                    <a:gd name="T50" fmla="*/ 4188 w 4689"/>
                    <a:gd name="T51" fmla="*/ 4874 h 7469"/>
                    <a:gd name="T52" fmla="*/ 3344 w 4689"/>
                    <a:gd name="T53" fmla="*/ 1844 h 7469"/>
                    <a:gd name="T54" fmla="*/ 3344 w 4689"/>
                    <a:gd name="T55" fmla="*/ 1812 h 7469"/>
                    <a:gd name="T56" fmla="*/ 4001 w 4689"/>
                    <a:gd name="T57" fmla="*/ 3436 h 7469"/>
                    <a:gd name="T58" fmla="*/ 4313 w 4689"/>
                    <a:gd name="T59" fmla="*/ 3624 h 7469"/>
                    <a:gd name="T60" fmla="*/ 4438 w 4689"/>
                    <a:gd name="T61" fmla="*/ 3624 h 7469"/>
                    <a:gd name="T62" fmla="*/ 4626 w 4689"/>
                    <a:gd name="T63" fmla="*/ 3155 h 7469"/>
                    <a:gd name="T64" fmla="*/ 3594 w 4689"/>
                    <a:gd name="T65" fmla="*/ 594 h 7469"/>
                    <a:gd name="T66" fmla="*/ 3532 w 4689"/>
                    <a:gd name="T67" fmla="*/ 469 h 7469"/>
                    <a:gd name="T68" fmla="*/ 3469 w 4689"/>
                    <a:gd name="T69" fmla="*/ 375 h 7469"/>
                    <a:gd name="T70" fmla="*/ 2344 w 4689"/>
                    <a:gd name="T71" fmla="*/ 0 h 7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689" h="7469">
                      <a:moveTo>
                        <a:pt x="2344" y="0"/>
                      </a:moveTo>
                      <a:lnTo>
                        <a:pt x="2344" y="0"/>
                      </a:lnTo>
                      <a:cubicBezTo>
                        <a:pt x="1501" y="0"/>
                        <a:pt x="1251" y="375"/>
                        <a:pt x="1251" y="375"/>
                      </a:cubicBezTo>
                      <a:cubicBezTo>
                        <a:pt x="1251" y="375"/>
                        <a:pt x="1219" y="437"/>
                        <a:pt x="1188" y="469"/>
                      </a:cubicBezTo>
                      <a:cubicBezTo>
                        <a:pt x="1126" y="594"/>
                        <a:pt x="1126" y="594"/>
                        <a:pt x="1126" y="594"/>
                      </a:cubicBezTo>
                      <a:cubicBezTo>
                        <a:pt x="94" y="3155"/>
                        <a:pt x="94" y="3155"/>
                        <a:pt x="94" y="3155"/>
                      </a:cubicBezTo>
                      <a:cubicBezTo>
                        <a:pt x="0" y="3343"/>
                        <a:pt x="94" y="3530"/>
                        <a:pt x="282" y="3624"/>
                      </a:cubicBezTo>
                      <a:cubicBezTo>
                        <a:pt x="313" y="3624"/>
                        <a:pt x="376" y="3624"/>
                        <a:pt x="407" y="3624"/>
                      </a:cubicBezTo>
                      <a:cubicBezTo>
                        <a:pt x="532" y="3624"/>
                        <a:pt x="657" y="3561"/>
                        <a:pt x="719" y="3436"/>
                      </a:cubicBezTo>
                      <a:cubicBezTo>
                        <a:pt x="1376" y="1812"/>
                        <a:pt x="1376" y="1812"/>
                        <a:pt x="1376" y="1812"/>
                      </a:cubicBezTo>
                      <a:cubicBezTo>
                        <a:pt x="1376" y="1844"/>
                        <a:pt x="1376" y="1844"/>
                        <a:pt x="1376" y="1844"/>
                      </a:cubicBezTo>
                      <a:cubicBezTo>
                        <a:pt x="532" y="4874"/>
                        <a:pt x="532" y="4874"/>
                        <a:pt x="532" y="4874"/>
                      </a:cubicBezTo>
                      <a:cubicBezTo>
                        <a:pt x="532" y="4874"/>
                        <a:pt x="876" y="4780"/>
                        <a:pt x="1376" y="4718"/>
                      </a:cubicBezTo>
                      <a:cubicBezTo>
                        <a:pt x="1251" y="7061"/>
                        <a:pt x="1251" y="7061"/>
                        <a:pt x="1251" y="7061"/>
                      </a:cubicBezTo>
                      <a:cubicBezTo>
                        <a:pt x="1219" y="7280"/>
                        <a:pt x="1376" y="7468"/>
                        <a:pt x="1594" y="7468"/>
                      </a:cubicBezTo>
                      <a:lnTo>
                        <a:pt x="1626" y="7468"/>
                      </a:lnTo>
                      <a:cubicBezTo>
                        <a:pt x="1844" y="7468"/>
                        <a:pt x="2001" y="7311"/>
                        <a:pt x="2001" y="7093"/>
                      </a:cubicBezTo>
                      <a:cubicBezTo>
                        <a:pt x="2188" y="4655"/>
                        <a:pt x="2188" y="4655"/>
                        <a:pt x="2188" y="4655"/>
                      </a:cubicBezTo>
                      <a:cubicBezTo>
                        <a:pt x="2251" y="4655"/>
                        <a:pt x="2282" y="4624"/>
                        <a:pt x="2344" y="4624"/>
                      </a:cubicBezTo>
                      <a:cubicBezTo>
                        <a:pt x="2407" y="4624"/>
                        <a:pt x="2469" y="4655"/>
                        <a:pt x="2532" y="4655"/>
                      </a:cubicBezTo>
                      <a:cubicBezTo>
                        <a:pt x="2688" y="7093"/>
                        <a:pt x="2688" y="7093"/>
                        <a:pt x="2688" y="7093"/>
                      </a:cubicBezTo>
                      <a:cubicBezTo>
                        <a:pt x="2719" y="7311"/>
                        <a:pt x="2876" y="7468"/>
                        <a:pt x="3094" y="7468"/>
                      </a:cubicBezTo>
                      <a:cubicBezTo>
                        <a:pt x="3094" y="7468"/>
                        <a:pt x="3094" y="7468"/>
                        <a:pt x="3126" y="7468"/>
                      </a:cubicBezTo>
                      <a:cubicBezTo>
                        <a:pt x="3344" y="7468"/>
                        <a:pt x="3501" y="7280"/>
                        <a:pt x="3469" y="7061"/>
                      </a:cubicBezTo>
                      <a:cubicBezTo>
                        <a:pt x="3313" y="4718"/>
                        <a:pt x="3313" y="4718"/>
                        <a:pt x="3313" y="4718"/>
                      </a:cubicBezTo>
                      <a:cubicBezTo>
                        <a:pt x="3844" y="4780"/>
                        <a:pt x="4188" y="4874"/>
                        <a:pt x="4188" y="4874"/>
                      </a:cubicBezTo>
                      <a:cubicBezTo>
                        <a:pt x="3344" y="1844"/>
                        <a:pt x="3344" y="1844"/>
                        <a:pt x="3344" y="1844"/>
                      </a:cubicBezTo>
                      <a:cubicBezTo>
                        <a:pt x="3344" y="1812"/>
                        <a:pt x="3344" y="1812"/>
                        <a:pt x="3344" y="1812"/>
                      </a:cubicBezTo>
                      <a:cubicBezTo>
                        <a:pt x="4001" y="3436"/>
                        <a:pt x="4001" y="3436"/>
                        <a:pt x="4001" y="3436"/>
                      </a:cubicBezTo>
                      <a:cubicBezTo>
                        <a:pt x="4063" y="3561"/>
                        <a:pt x="4188" y="3624"/>
                        <a:pt x="4313" y="3624"/>
                      </a:cubicBezTo>
                      <a:cubicBezTo>
                        <a:pt x="4344" y="3624"/>
                        <a:pt x="4407" y="3624"/>
                        <a:pt x="4438" y="3624"/>
                      </a:cubicBezTo>
                      <a:cubicBezTo>
                        <a:pt x="4626" y="3530"/>
                        <a:pt x="4688" y="3343"/>
                        <a:pt x="4626" y="3155"/>
                      </a:cubicBezTo>
                      <a:cubicBezTo>
                        <a:pt x="3594" y="594"/>
                        <a:pt x="3594" y="594"/>
                        <a:pt x="3594" y="594"/>
                      </a:cubicBezTo>
                      <a:cubicBezTo>
                        <a:pt x="3532" y="469"/>
                        <a:pt x="3532" y="469"/>
                        <a:pt x="3532" y="469"/>
                      </a:cubicBezTo>
                      <a:cubicBezTo>
                        <a:pt x="3501" y="437"/>
                        <a:pt x="3469" y="375"/>
                        <a:pt x="3469" y="375"/>
                      </a:cubicBezTo>
                      <a:cubicBezTo>
                        <a:pt x="3469" y="375"/>
                        <a:pt x="3219" y="0"/>
                        <a:pt x="2344" y="0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form 4">
                  <a:extLst>
                    <a:ext uri="{FF2B5EF4-FFF2-40B4-BE49-F238E27FC236}">
                      <a16:creationId xmlns:a16="http://schemas.microsoft.com/office/drawing/2014/main" id="{C3FEC1C0-6B7B-E545-B0C4-450C804FAC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74590" y="3368473"/>
                  <a:ext cx="392523" cy="385477"/>
                </a:xfrm>
                <a:custGeom>
                  <a:avLst/>
                  <a:gdLst>
                    <a:gd name="T0" fmla="*/ 843 w 1719"/>
                    <a:gd name="T1" fmla="*/ 0 h 1689"/>
                    <a:gd name="T2" fmla="*/ 843 w 1719"/>
                    <a:gd name="T3" fmla="*/ 0 h 1689"/>
                    <a:gd name="T4" fmla="*/ 0 w 1719"/>
                    <a:gd name="T5" fmla="*/ 844 h 1689"/>
                    <a:gd name="T6" fmla="*/ 843 w 1719"/>
                    <a:gd name="T7" fmla="*/ 1688 h 1689"/>
                    <a:gd name="T8" fmla="*/ 1718 w 1719"/>
                    <a:gd name="T9" fmla="*/ 844 h 1689"/>
                    <a:gd name="T10" fmla="*/ 843 w 1719"/>
                    <a:gd name="T11" fmla="*/ 0 h 1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19" h="1689">
                      <a:moveTo>
                        <a:pt x="843" y="0"/>
                      </a:moveTo>
                      <a:lnTo>
                        <a:pt x="843" y="0"/>
                      </a:lnTo>
                      <a:cubicBezTo>
                        <a:pt x="375" y="0"/>
                        <a:pt x="0" y="375"/>
                        <a:pt x="0" y="844"/>
                      </a:cubicBezTo>
                      <a:cubicBezTo>
                        <a:pt x="0" y="1313"/>
                        <a:pt x="375" y="1688"/>
                        <a:pt x="843" y="1688"/>
                      </a:cubicBezTo>
                      <a:cubicBezTo>
                        <a:pt x="1343" y="1688"/>
                        <a:pt x="1718" y="1313"/>
                        <a:pt x="1718" y="844"/>
                      </a:cubicBezTo>
                      <a:cubicBezTo>
                        <a:pt x="1718" y="375"/>
                        <a:pt x="1343" y="0"/>
                        <a:pt x="843" y="0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7632FC82-C660-AD4E-A1EB-4AE1AC07048B}"/>
                  </a:ext>
                </a:extLst>
              </p:cNvPr>
              <p:cNvGrpSpPr/>
              <p:nvPr/>
            </p:nvGrpSpPr>
            <p:grpSpPr>
              <a:xfrm>
                <a:off x="4718263" y="4026255"/>
                <a:ext cx="550921" cy="1120497"/>
                <a:chOff x="19432391" y="3368473"/>
                <a:chExt cx="1069876" cy="2175981"/>
              </a:xfrm>
              <a:solidFill>
                <a:schemeClr val="accent1"/>
              </a:solidFill>
            </p:grpSpPr>
            <p:sp>
              <p:nvSpPr>
                <p:cNvPr id="195" name="Freeform 3">
                  <a:extLst>
                    <a:ext uri="{FF2B5EF4-FFF2-40B4-BE49-F238E27FC236}">
                      <a16:creationId xmlns:a16="http://schemas.microsoft.com/office/drawing/2014/main" id="{EF8C671E-CB02-6C41-BDAD-D7BDA40C5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32391" y="3839499"/>
                  <a:ext cx="1069876" cy="1704955"/>
                </a:xfrm>
                <a:custGeom>
                  <a:avLst/>
                  <a:gdLst>
                    <a:gd name="T0" fmla="*/ 2344 w 4689"/>
                    <a:gd name="T1" fmla="*/ 0 h 7469"/>
                    <a:gd name="T2" fmla="*/ 2344 w 4689"/>
                    <a:gd name="T3" fmla="*/ 0 h 7469"/>
                    <a:gd name="T4" fmla="*/ 1251 w 4689"/>
                    <a:gd name="T5" fmla="*/ 375 h 7469"/>
                    <a:gd name="T6" fmla="*/ 1188 w 4689"/>
                    <a:gd name="T7" fmla="*/ 469 h 7469"/>
                    <a:gd name="T8" fmla="*/ 1126 w 4689"/>
                    <a:gd name="T9" fmla="*/ 594 h 7469"/>
                    <a:gd name="T10" fmla="*/ 94 w 4689"/>
                    <a:gd name="T11" fmla="*/ 3155 h 7469"/>
                    <a:gd name="T12" fmla="*/ 282 w 4689"/>
                    <a:gd name="T13" fmla="*/ 3624 h 7469"/>
                    <a:gd name="T14" fmla="*/ 407 w 4689"/>
                    <a:gd name="T15" fmla="*/ 3624 h 7469"/>
                    <a:gd name="T16" fmla="*/ 719 w 4689"/>
                    <a:gd name="T17" fmla="*/ 3436 h 7469"/>
                    <a:gd name="T18" fmla="*/ 1376 w 4689"/>
                    <a:gd name="T19" fmla="*/ 1812 h 7469"/>
                    <a:gd name="T20" fmla="*/ 1376 w 4689"/>
                    <a:gd name="T21" fmla="*/ 1844 h 7469"/>
                    <a:gd name="T22" fmla="*/ 532 w 4689"/>
                    <a:gd name="T23" fmla="*/ 4874 h 7469"/>
                    <a:gd name="T24" fmla="*/ 1376 w 4689"/>
                    <a:gd name="T25" fmla="*/ 4718 h 7469"/>
                    <a:gd name="T26" fmla="*/ 1251 w 4689"/>
                    <a:gd name="T27" fmla="*/ 7061 h 7469"/>
                    <a:gd name="T28" fmla="*/ 1594 w 4689"/>
                    <a:gd name="T29" fmla="*/ 7468 h 7469"/>
                    <a:gd name="T30" fmla="*/ 1626 w 4689"/>
                    <a:gd name="T31" fmla="*/ 7468 h 7469"/>
                    <a:gd name="T32" fmla="*/ 2001 w 4689"/>
                    <a:gd name="T33" fmla="*/ 7093 h 7469"/>
                    <a:gd name="T34" fmla="*/ 2188 w 4689"/>
                    <a:gd name="T35" fmla="*/ 4655 h 7469"/>
                    <a:gd name="T36" fmla="*/ 2344 w 4689"/>
                    <a:gd name="T37" fmla="*/ 4624 h 7469"/>
                    <a:gd name="T38" fmla="*/ 2532 w 4689"/>
                    <a:gd name="T39" fmla="*/ 4655 h 7469"/>
                    <a:gd name="T40" fmla="*/ 2688 w 4689"/>
                    <a:gd name="T41" fmla="*/ 7093 h 7469"/>
                    <a:gd name="T42" fmla="*/ 3094 w 4689"/>
                    <a:gd name="T43" fmla="*/ 7468 h 7469"/>
                    <a:gd name="T44" fmla="*/ 3126 w 4689"/>
                    <a:gd name="T45" fmla="*/ 7468 h 7469"/>
                    <a:gd name="T46" fmla="*/ 3469 w 4689"/>
                    <a:gd name="T47" fmla="*/ 7061 h 7469"/>
                    <a:gd name="T48" fmla="*/ 3313 w 4689"/>
                    <a:gd name="T49" fmla="*/ 4718 h 7469"/>
                    <a:gd name="T50" fmla="*/ 4188 w 4689"/>
                    <a:gd name="T51" fmla="*/ 4874 h 7469"/>
                    <a:gd name="T52" fmla="*/ 3344 w 4689"/>
                    <a:gd name="T53" fmla="*/ 1844 h 7469"/>
                    <a:gd name="T54" fmla="*/ 3344 w 4689"/>
                    <a:gd name="T55" fmla="*/ 1812 h 7469"/>
                    <a:gd name="T56" fmla="*/ 4001 w 4689"/>
                    <a:gd name="T57" fmla="*/ 3436 h 7469"/>
                    <a:gd name="T58" fmla="*/ 4313 w 4689"/>
                    <a:gd name="T59" fmla="*/ 3624 h 7469"/>
                    <a:gd name="T60" fmla="*/ 4438 w 4689"/>
                    <a:gd name="T61" fmla="*/ 3624 h 7469"/>
                    <a:gd name="T62" fmla="*/ 4626 w 4689"/>
                    <a:gd name="T63" fmla="*/ 3155 h 7469"/>
                    <a:gd name="T64" fmla="*/ 3594 w 4689"/>
                    <a:gd name="T65" fmla="*/ 594 h 7469"/>
                    <a:gd name="T66" fmla="*/ 3532 w 4689"/>
                    <a:gd name="T67" fmla="*/ 469 h 7469"/>
                    <a:gd name="T68" fmla="*/ 3469 w 4689"/>
                    <a:gd name="T69" fmla="*/ 375 h 7469"/>
                    <a:gd name="T70" fmla="*/ 2344 w 4689"/>
                    <a:gd name="T71" fmla="*/ 0 h 7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689" h="7469">
                      <a:moveTo>
                        <a:pt x="2344" y="0"/>
                      </a:moveTo>
                      <a:lnTo>
                        <a:pt x="2344" y="0"/>
                      </a:lnTo>
                      <a:cubicBezTo>
                        <a:pt x="1501" y="0"/>
                        <a:pt x="1251" y="375"/>
                        <a:pt x="1251" y="375"/>
                      </a:cubicBezTo>
                      <a:cubicBezTo>
                        <a:pt x="1251" y="375"/>
                        <a:pt x="1219" y="437"/>
                        <a:pt x="1188" y="469"/>
                      </a:cubicBezTo>
                      <a:cubicBezTo>
                        <a:pt x="1126" y="594"/>
                        <a:pt x="1126" y="594"/>
                        <a:pt x="1126" y="594"/>
                      </a:cubicBezTo>
                      <a:cubicBezTo>
                        <a:pt x="94" y="3155"/>
                        <a:pt x="94" y="3155"/>
                        <a:pt x="94" y="3155"/>
                      </a:cubicBezTo>
                      <a:cubicBezTo>
                        <a:pt x="0" y="3343"/>
                        <a:pt x="94" y="3530"/>
                        <a:pt x="282" y="3624"/>
                      </a:cubicBezTo>
                      <a:cubicBezTo>
                        <a:pt x="313" y="3624"/>
                        <a:pt x="376" y="3624"/>
                        <a:pt x="407" y="3624"/>
                      </a:cubicBezTo>
                      <a:cubicBezTo>
                        <a:pt x="532" y="3624"/>
                        <a:pt x="657" y="3561"/>
                        <a:pt x="719" y="3436"/>
                      </a:cubicBezTo>
                      <a:cubicBezTo>
                        <a:pt x="1376" y="1812"/>
                        <a:pt x="1376" y="1812"/>
                        <a:pt x="1376" y="1812"/>
                      </a:cubicBezTo>
                      <a:cubicBezTo>
                        <a:pt x="1376" y="1844"/>
                        <a:pt x="1376" y="1844"/>
                        <a:pt x="1376" y="1844"/>
                      </a:cubicBezTo>
                      <a:cubicBezTo>
                        <a:pt x="532" y="4874"/>
                        <a:pt x="532" y="4874"/>
                        <a:pt x="532" y="4874"/>
                      </a:cubicBezTo>
                      <a:cubicBezTo>
                        <a:pt x="532" y="4874"/>
                        <a:pt x="876" y="4780"/>
                        <a:pt x="1376" y="4718"/>
                      </a:cubicBezTo>
                      <a:cubicBezTo>
                        <a:pt x="1251" y="7061"/>
                        <a:pt x="1251" y="7061"/>
                        <a:pt x="1251" y="7061"/>
                      </a:cubicBezTo>
                      <a:cubicBezTo>
                        <a:pt x="1219" y="7280"/>
                        <a:pt x="1376" y="7468"/>
                        <a:pt x="1594" y="7468"/>
                      </a:cubicBezTo>
                      <a:lnTo>
                        <a:pt x="1626" y="7468"/>
                      </a:lnTo>
                      <a:cubicBezTo>
                        <a:pt x="1844" y="7468"/>
                        <a:pt x="2001" y="7311"/>
                        <a:pt x="2001" y="7093"/>
                      </a:cubicBezTo>
                      <a:cubicBezTo>
                        <a:pt x="2188" y="4655"/>
                        <a:pt x="2188" y="4655"/>
                        <a:pt x="2188" y="4655"/>
                      </a:cubicBezTo>
                      <a:cubicBezTo>
                        <a:pt x="2251" y="4655"/>
                        <a:pt x="2282" y="4624"/>
                        <a:pt x="2344" y="4624"/>
                      </a:cubicBezTo>
                      <a:cubicBezTo>
                        <a:pt x="2407" y="4624"/>
                        <a:pt x="2469" y="4655"/>
                        <a:pt x="2532" y="4655"/>
                      </a:cubicBezTo>
                      <a:cubicBezTo>
                        <a:pt x="2688" y="7093"/>
                        <a:pt x="2688" y="7093"/>
                        <a:pt x="2688" y="7093"/>
                      </a:cubicBezTo>
                      <a:cubicBezTo>
                        <a:pt x="2719" y="7311"/>
                        <a:pt x="2876" y="7468"/>
                        <a:pt x="3094" y="7468"/>
                      </a:cubicBezTo>
                      <a:cubicBezTo>
                        <a:pt x="3094" y="7468"/>
                        <a:pt x="3094" y="7468"/>
                        <a:pt x="3126" y="7468"/>
                      </a:cubicBezTo>
                      <a:cubicBezTo>
                        <a:pt x="3344" y="7468"/>
                        <a:pt x="3501" y="7280"/>
                        <a:pt x="3469" y="7061"/>
                      </a:cubicBezTo>
                      <a:cubicBezTo>
                        <a:pt x="3313" y="4718"/>
                        <a:pt x="3313" y="4718"/>
                        <a:pt x="3313" y="4718"/>
                      </a:cubicBezTo>
                      <a:cubicBezTo>
                        <a:pt x="3844" y="4780"/>
                        <a:pt x="4188" y="4874"/>
                        <a:pt x="4188" y="4874"/>
                      </a:cubicBezTo>
                      <a:cubicBezTo>
                        <a:pt x="3344" y="1844"/>
                        <a:pt x="3344" y="1844"/>
                        <a:pt x="3344" y="1844"/>
                      </a:cubicBezTo>
                      <a:cubicBezTo>
                        <a:pt x="3344" y="1812"/>
                        <a:pt x="3344" y="1812"/>
                        <a:pt x="3344" y="1812"/>
                      </a:cubicBezTo>
                      <a:cubicBezTo>
                        <a:pt x="4001" y="3436"/>
                        <a:pt x="4001" y="3436"/>
                        <a:pt x="4001" y="3436"/>
                      </a:cubicBezTo>
                      <a:cubicBezTo>
                        <a:pt x="4063" y="3561"/>
                        <a:pt x="4188" y="3624"/>
                        <a:pt x="4313" y="3624"/>
                      </a:cubicBezTo>
                      <a:cubicBezTo>
                        <a:pt x="4344" y="3624"/>
                        <a:pt x="4407" y="3624"/>
                        <a:pt x="4438" y="3624"/>
                      </a:cubicBezTo>
                      <a:cubicBezTo>
                        <a:pt x="4626" y="3530"/>
                        <a:pt x="4688" y="3343"/>
                        <a:pt x="4626" y="3155"/>
                      </a:cubicBezTo>
                      <a:cubicBezTo>
                        <a:pt x="3594" y="594"/>
                        <a:pt x="3594" y="594"/>
                        <a:pt x="3594" y="594"/>
                      </a:cubicBezTo>
                      <a:cubicBezTo>
                        <a:pt x="3532" y="469"/>
                        <a:pt x="3532" y="469"/>
                        <a:pt x="3532" y="469"/>
                      </a:cubicBezTo>
                      <a:cubicBezTo>
                        <a:pt x="3501" y="437"/>
                        <a:pt x="3469" y="375"/>
                        <a:pt x="3469" y="375"/>
                      </a:cubicBezTo>
                      <a:cubicBezTo>
                        <a:pt x="3469" y="375"/>
                        <a:pt x="3219" y="0"/>
                        <a:pt x="2344" y="0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4">
                  <a:extLst>
                    <a:ext uri="{FF2B5EF4-FFF2-40B4-BE49-F238E27FC236}">
                      <a16:creationId xmlns:a16="http://schemas.microsoft.com/office/drawing/2014/main" id="{ED471802-662C-B84C-9A5F-CBEC30D2D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74590" y="3368473"/>
                  <a:ext cx="392523" cy="385477"/>
                </a:xfrm>
                <a:custGeom>
                  <a:avLst/>
                  <a:gdLst>
                    <a:gd name="T0" fmla="*/ 843 w 1719"/>
                    <a:gd name="T1" fmla="*/ 0 h 1689"/>
                    <a:gd name="T2" fmla="*/ 843 w 1719"/>
                    <a:gd name="T3" fmla="*/ 0 h 1689"/>
                    <a:gd name="T4" fmla="*/ 0 w 1719"/>
                    <a:gd name="T5" fmla="*/ 844 h 1689"/>
                    <a:gd name="T6" fmla="*/ 843 w 1719"/>
                    <a:gd name="T7" fmla="*/ 1688 h 1689"/>
                    <a:gd name="T8" fmla="*/ 1718 w 1719"/>
                    <a:gd name="T9" fmla="*/ 844 h 1689"/>
                    <a:gd name="T10" fmla="*/ 843 w 1719"/>
                    <a:gd name="T11" fmla="*/ 0 h 1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19" h="1689">
                      <a:moveTo>
                        <a:pt x="843" y="0"/>
                      </a:moveTo>
                      <a:lnTo>
                        <a:pt x="843" y="0"/>
                      </a:lnTo>
                      <a:cubicBezTo>
                        <a:pt x="375" y="0"/>
                        <a:pt x="0" y="375"/>
                        <a:pt x="0" y="844"/>
                      </a:cubicBezTo>
                      <a:cubicBezTo>
                        <a:pt x="0" y="1313"/>
                        <a:pt x="375" y="1688"/>
                        <a:pt x="843" y="1688"/>
                      </a:cubicBezTo>
                      <a:cubicBezTo>
                        <a:pt x="1343" y="1688"/>
                        <a:pt x="1718" y="1313"/>
                        <a:pt x="1718" y="844"/>
                      </a:cubicBezTo>
                      <a:cubicBezTo>
                        <a:pt x="1718" y="375"/>
                        <a:pt x="1343" y="0"/>
                        <a:pt x="843" y="0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89141F78-1723-EC4D-A2BB-203521D45CFA}"/>
                  </a:ext>
                </a:extLst>
              </p:cNvPr>
              <p:cNvGrpSpPr/>
              <p:nvPr/>
            </p:nvGrpSpPr>
            <p:grpSpPr>
              <a:xfrm>
                <a:off x="5355784" y="4026255"/>
                <a:ext cx="550921" cy="1120497"/>
                <a:chOff x="19432391" y="3368473"/>
                <a:chExt cx="1069876" cy="2175981"/>
              </a:xfrm>
              <a:solidFill>
                <a:schemeClr val="accent1"/>
              </a:solidFill>
            </p:grpSpPr>
            <p:sp>
              <p:nvSpPr>
                <p:cNvPr id="143" name="Freeform 3">
                  <a:extLst>
                    <a:ext uri="{FF2B5EF4-FFF2-40B4-BE49-F238E27FC236}">
                      <a16:creationId xmlns:a16="http://schemas.microsoft.com/office/drawing/2014/main" id="{E70FC736-BDFD-504F-BAA2-57418E58D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32391" y="3839499"/>
                  <a:ext cx="1069876" cy="1704955"/>
                </a:xfrm>
                <a:custGeom>
                  <a:avLst/>
                  <a:gdLst>
                    <a:gd name="T0" fmla="*/ 2344 w 4689"/>
                    <a:gd name="T1" fmla="*/ 0 h 7469"/>
                    <a:gd name="T2" fmla="*/ 2344 w 4689"/>
                    <a:gd name="T3" fmla="*/ 0 h 7469"/>
                    <a:gd name="T4" fmla="*/ 1251 w 4689"/>
                    <a:gd name="T5" fmla="*/ 375 h 7469"/>
                    <a:gd name="T6" fmla="*/ 1188 w 4689"/>
                    <a:gd name="T7" fmla="*/ 469 h 7469"/>
                    <a:gd name="T8" fmla="*/ 1126 w 4689"/>
                    <a:gd name="T9" fmla="*/ 594 h 7469"/>
                    <a:gd name="T10" fmla="*/ 94 w 4689"/>
                    <a:gd name="T11" fmla="*/ 3155 h 7469"/>
                    <a:gd name="T12" fmla="*/ 282 w 4689"/>
                    <a:gd name="T13" fmla="*/ 3624 h 7469"/>
                    <a:gd name="T14" fmla="*/ 407 w 4689"/>
                    <a:gd name="T15" fmla="*/ 3624 h 7469"/>
                    <a:gd name="T16" fmla="*/ 719 w 4689"/>
                    <a:gd name="T17" fmla="*/ 3436 h 7469"/>
                    <a:gd name="T18" fmla="*/ 1376 w 4689"/>
                    <a:gd name="T19" fmla="*/ 1812 h 7469"/>
                    <a:gd name="T20" fmla="*/ 1376 w 4689"/>
                    <a:gd name="T21" fmla="*/ 1844 h 7469"/>
                    <a:gd name="T22" fmla="*/ 532 w 4689"/>
                    <a:gd name="T23" fmla="*/ 4874 h 7469"/>
                    <a:gd name="T24" fmla="*/ 1376 w 4689"/>
                    <a:gd name="T25" fmla="*/ 4718 h 7469"/>
                    <a:gd name="T26" fmla="*/ 1251 w 4689"/>
                    <a:gd name="T27" fmla="*/ 7061 h 7469"/>
                    <a:gd name="T28" fmla="*/ 1594 w 4689"/>
                    <a:gd name="T29" fmla="*/ 7468 h 7469"/>
                    <a:gd name="T30" fmla="*/ 1626 w 4689"/>
                    <a:gd name="T31" fmla="*/ 7468 h 7469"/>
                    <a:gd name="T32" fmla="*/ 2001 w 4689"/>
                    <a:gd name="T33" fmla="*/ 7093 h 7469"/>
                    <a:gd name="T34" fmla="*/ 2188 w 4689"/>
                    <a:gd name="T35" fmla="*/ 4655 h 7469"/>
                    <a:gd name="T36" fmla="*/ 2344 w 4689"/>
                    <a:gd name="T37" fmla="*/ 4624 h 7469"/>
                    <a:gd name="T38" fmla="*/ 2532 w 4689"/>
                    <a:gd name="T39" fmla="*/ 4655 h 7469"/>
                    <a:gd name="T40" fmla="*/ 2688 w 4689"/>
                    <a:gd name="T41" fmla="*/ 7093 h 7469"/>
                    <a:gd name="T42" fmla="*/ 3094 w 4689"/>
                    <a:gd name="T43" fmla="*/ 7468 h 7469"/>
                    <a:gd name="T44" fmla="*/ 3126 w 4689"/>
                    <a:gd name="T45" fmla="*/ 7468 h 7469"/>
                    <a:gd name="T46" fmla="*/ 3469 w 4689"/>
                    <a:gd name="T47" fmla="*/ 7061 h 7469"/>
                    <a:gd name="T48" fmla="*/ 3313 w 4689"/>
                    <a:gd name="T49" fmla="*/ 4718 h 7469"/>
                    <a:gd name="T50" fmla="*/ 4188 w 4689"/>
                    <a:gd name="T51" fmla="*/ 4874 h 7469"/>
                    <a:gd name="T52" fmla="*/ 3344 w 4689"/>
                    <a:gd name="T53" fmla="*/ 1844 h 7469"/>
                    <a:gd name="T54" fmla="*/ 3344 w 4689"/>
                    <a:gd name="T55" fmla="*/ 1812 h 7469"/>
                    <a:gd name="T56" fmla="*/ 4001 w 4689"/>
                    <a:gd name="T57" fmla="*/ 3436 h 7469"/>
                    <a:gd name="T58" fmla="*/ 4313 w 4689"/>
                    <a:gd name="T59" fmla="*/ 3624 h 7469"/>
                    <a:gd name="T60" fmla="*/ 4438 w 4689"/>
                    <a:gd name="T61" fmla="*/ 3624 h 7469"/>
                    <a:gd name="T62" fmla="*/ 4626 w 4689"/>
                    <a:gd name="T63" fmla="*/ 3155 h 7469"/>
                    <a:gd name="T64" fmla="*/ 3594 w 4689"/>
                    <a:gd name="T65" fmla="*/ 594 h 7469"/>
                    <a:gd name="T66" fmla="*/ 3532 w 4689"/>
                    <a:gd name="T67" fmla="*/ 469 h 7469"/>
                    <a:gd name="T68" fmla="*/ 3469 w 4689"/>
                    <a:gd name="T69" fmla="*/ 375 h 7469"/>
                    <a:gd name="T70" fmla="*/ 2344 w 4689"/>
                    <a:gd name="T71" fmla="*/ 0 h 7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689" h="7469">
                      <a:moveTo>
                        <a:pt x="2344" y="0"/>
                      </a:moveTo>
                      <a:lnTo>
                        <a:pt x="2344" y="0"/>
                      </a:lnTo>
                      <a:cubicBezTo>
                        <a:pt x="1501" y="0"/>
                        <a:pt x="1251" y="375"/>
                        <a:pt x="1251" y="375"/>
                      </a:cubicBezTo>
                      <a:cubicBezTo>
                        <a:pt x="1251" y="375"/>
                        <a:pt x="1219" y="437"/>
                        <a:pt x="1188" y="469"/>
                      </a:cubicBezTo>
                      <a:cubicBezTo>
                        <a:pt x="1126" y="594"/>
                        <a:pt x="1126" y="594"/>
                        <a:pt x="1126" y="594"/>
                      </a:cubicBezTo>
                      <a:cubicBezTo>
                        <a:pt x="94" y="3155"/>
                        <a:pt x="94" y="3155"/>
                        <a:pt x="94" y="3155"/>
                      </a:cubicBezTo>
                      <a:cubicBezTo>
                        <a:pt x="0" y="3343"/>
                        <a:pt x="94" y="3530"/>
                        <a:pt x="282" y="3624"/>
                      </a:cubicBezTo>
                      <a:cubicBezTo>
                        <a:pt x="313" y="3624"/>
                        <a:pt x="376" y="3624"/>
                        <a:pt x="407" y="3624"/>
                      </a:cubicBezTo>
                      <a:cubicBezTo>
                        <a:pt x="532" y="3624"/>
                        <a:pt x="657" y="3561"/>
                        <a:pt x="719" y="3436"/>
                      </a:cubicBezTo>
                      <a:cubicBezTo>
                        <a:pt x="1376" y="1812"/>
                        <a:pt x="1376" y="1812"/>
                        <a:pt x="1376" y="1812"/>
                      </a:cubicBezTo>
                      <a:cubicBezTo>
                        <a:pt x="1376" y="1844"/>
                        <a:pt x="1376" y="1844"/>
                        <a:pt x="1376" y="1844"/>
                      </a:cubicBezTo>
                      <a:cubicBezTo>
                        <a:pt x="532" y="4874"/>
                        <a:pt x="532" y="4874"/>
                        <a:pt x="532" y="4874"/>
                      </a:cubicBezTo>
                      <a:cubicBezTo>
                        <a:pt x="532" y="4874"/>
                        <a:pt x="876" y="4780"/>
                        <a:pt x="1376" y="4718"/>
                      </a:cubicBezTo>
                      <a:cubicBezTo>
                        <a:pt x="1251" y="7061"/>
                        <a:pt x="1251" y="7061"/>
                        <a:pt x="1251" y="7061"/>
                      </a:cubicBezTo>
                      <a:cubicBezTo>
                        <a:pt x="1219" y="7280"/>
                        <a:pt x="1376" y="7468"/>
                        <a:pt x="1594" y="7468"/>
                      </a:cubicBezTo>
                      <a:lnTo>
                        <a:pt x="1626" y="7468"/>
                      </a:lnTo>
                      <a:cubicBezTo>
                        <a:pt x="1844" y="7468"/>
                        <a:pt x="2001" y="7311"/>
                        <a:pt x="2001" y="7093"/>
                      </a:cubicBezTo>
                      <a:cubicBezTo>
                        <a:pt x="2188" y="4655"/>
                        <a:pt x="2188" y="4655"/>
                        <a:pt x="2188" y="4655"/>
                      </a:cubicBezTo>
                      <a:cubicBezTo>
                        <a:pt x="2251" y="4655"/>
                        <a:pt x="2282" y="4624"/>
                        <a:pt x="2344" y="4624"/>
                      </a:cubicBezTo>
                      <a:cubicBezTo>
                        <a:pt x="2407" y="4624"/>
                        <a:pt x="2469" y="4655"/>
                        <a:pt x="2532" y="4655"/>
                      </a:cubicBezTo>
                      <a:cubicBezTo>
                        <a:pt x="2688" y="7093"/>
                        <a:pt x="2688" y="7093"/>
                        <a:pt x="2688" y="7093"/>
                      </a:cubicBezTo>
                      <a:cubicBezTo>
                        <a:pt x="2719" y="7311"/>
                        <a:pt x="2876" y="7468"/>
                        <a:pt x="3094" y="7468"/>
                      </a:cubicBezTo>
                      <a:cubicBezTo>
                        <a:pt x="3094" y="7468"/>
                        <a:pt x="3094" y="7468"/>
                        <a:pt x="3126" y="7468"/>
                      </a:cubicBezTo>
                      <a:cubicBezTo>
                        <a:pt x="3344" y="7468"/>
                        <a:pt x="3501" y="7280"/>
                        <a:pt x="3469" y="7061"/>
                      </a:cubicBezTo>
                      <a:cubicBezTo>
                        <a:pt x="3313" y="4718"/>
                        <a:pt x="3313" y="4718"/>
                        <a:pt x="3313" y="4718"/>
                      </a:cubicBezTo>
                      <a:cubicBezTo>
                        <a:pt x="3844" y="4780"/>
                        <a:pt x="4188" y="4874"/>
                        <a:pt x="4188" y="4874"/>
                      </a:cubicBezTo>
                      <a:cubicBezTo>
                        <a:pt x="3344" y="1844"/>
                        <a:pt x="3344" y="1844"/>
                        <a:pt x="3344" y="1844"/>
                      </a:cubicBezTo>
                      <a:cubicBezTo>
                        <a:pt x="3344" y="1812"/>
                        <a:pt x="3344" y="1812"/>
                        <a:pt x="3344" y="1812"/>
                      </a:cubicBezTo>
                      <a:cubicBezTo>
                        <a:pt x="4001" y="3436"/>
                        <a:pt x="4001" y="3436"/>
                        <a:pt x="4001" y="3436"/>
                      </a:cubicBezTo>
                      <a:cubicBezTo>
                        <a:pt x="4063" y="3561"/>
                        <a:pt x="4188" y="3624"/>
                        <a:pt x="4313" y="3624"/>
                      </a:cubicBezTo>
                      <a:cubicBezTo>
                        <a:pt x="4344" y="3624"/>
                        <a:pt x="4407" y="3624"/>
                        <a:pt x="4438" y="3624"/>
                      </a:cubicBezTo>
                      <a:cubicBezTo>
                        <a:pt x="4626" y="3530"/>
                        <a:pt x="4688" y="3343"/>
                        <a:pt x="4626" y="3155"/>
                      </a:cubicBezTo>
                      <a:cubicBezTo>
                        <a:pt x="3594" y="594"/>
                        <a:pt x="3594" y="594"/>
                        <a:pt x="3594" y="594"/>
                      </a:cubicBezTo>
                      <a:cubicBezTo>
                        <a:pt x="3532" y="469"/>
                        <a:pt x="3532" y="469"/>
                        <a:pt x="3532" y="469"/>
                      </a:cubicBezTo>
                      <a:cubicBezTo>
                        <a:pt x="3501" y="437"/>
                        <a:pt x="3469" y="375"/>
                        <a:pt x="3469" y="375"/>
                      </a:cubicBezTo>
                      <a:cubicBezTo>
                        <a:pt x="3469" y="375"/>
                        <a:pt x="3219" y="0"/>
                        <a:pt x="2344" y="0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4">
                  <a:extLst>
                    <a:ext uri="{FF2B5EF4-FFF2-40B4-BE49-F238E27FC236}">
                      <a16:creationId xmlns:a16="http://schemas.microsoft.com/office/drawing/2014/main" id="{2D92870C-8C19-6E44-88AB-690B4D3ED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74590" y="3368473"/>
                  <a:ext cx="392523" cy="385477"/>
                </a:xfrm>
                <a:custGeom>
                  <a:avLst/>
                  <a:gdLst>
                    <a:gd name="T0" fmla="*/ 843 w 1719"/>
                    <a:gd name="T1" fmla="*/ 0 h 1689"/>
                    <a:gd name="T2" fmla="*/ 843 w 1719"/>
                    <a:gd name="T3" fmla="*/ 0 h 1689"/>
                    <a:gd name="T4" fmla="*/ 0 w 1719"/>
                    <a:gd name="T5" fmla="*/ 844 h 1689"/>
                    <a:gd name="T6" fmla="*/ 843 w 1719"/>
                    <a:gd name="T7" fmla="*/ 1688 h 1689"/>
                    <a:gd name="T8" fmla="*/ 1718 w 1719"/>
                    <a:gd name="T9" fmla="*/ 844 h 1689"/>
                    <a:gd name="T10" fmla="*/ 843 w 1719"/>
                    <a:gd name="T11" fmla="*/ 0 h 1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19" h="1689">
                      <a:moveTo>
                        <a:pt x="843" y="0"/>
                      </a:moveTo>
                      <a:lnTo>
                        <a:pt x="843" y="0"/>
                      </a:lnTo>
                      <a:cubicBezTo>
                        <a:pt x="375" y="0"/>
                        <a:pt x="0" y="375"/>
                        <a:pt x="0" y="844"/>
                      </a:cubicBezTo>
                      <a:cubicBezTo>
                        <a:pt x="0" y="1313"/>
                        <a:pt x="375" y="1688"/>
                        <a:pt x="843" y="1688"/>
                      </a:cubicBezTo>
                      <a:cubicBezTo>
                        <a:pt x="1343" y="1688"/>
                        <a:pt x="1718" y="1313"/>
                        <a:pt x="1718" y="844"/>
                      </a:cubicBezTo>
                      <a:cubicBezTo>
                        <a:pt x="1718" y="375"/>
                        <a:pt x="1343" y="0"/>
                        <a:pt x="843" y="0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9B50D5B7-D176-134E-843E-B99A5A979B0C}"/>
                  </a:ext>
                </a:extLst>
              </p:cNvPr>
              <p:cNvGrpSpPr/>
              <p:nvPr/>
            </p:nvGrpSpPr>
            <p:grpSpPr>
              <a:xfrm>
                <a:off x="5999376" y="4026255"/>
                <a:ext cx="550921" cy="1120497"/>
                <a:chOff x="19432391" y="3368473"/>
                <a:chExt cx="1069876" cy="2175981"/>
              </a:xfrm>
              <a:solidFill>
                <a:schemeClr val="accent1"/>
              </a:solidFill>
            </p:grpSpPr>
            <p:sp>
              <p:nvSpPr>
                <p:cNvPr id="139" name="Freeform 3">
                  <a:extLst>
                    <a:ext uri="{FF2B5EF4-FFF2-40B4-BE49-F238E27FC236}">
                      <a16:creationId xmlns:a16="http://schemas.microsoft.com/office/drawing/2014/main" id="{0EEE9A94-03BF-F744-88B1-E47C1EBD24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32391" y="3839499"/>
                  <a:ext cx="1069876" cy="1704955"/>
                </a:xfrm>
                <a:custGeom>
                  <a:avLst/>
                  <a:gdLst>
                    <a:gd name="T0" fmla="*/ 2344 w 4689"/>
                    <a:gd name="T1" fmla="*/ 0 h 7469"/>
                    <a:gd name="T2" fmla="*/ 2344 w 4689"/>
                    <a:gd name="T3" fmla="*/ 0 h 7469"/>
                    <a:gd name="T4" fmla="*/ 1251 w 4689"/>
                    <a:gd name="T5" fmla="*/ 375 h 7469"/>
                    <a:gd name="T6" fmla="*/ 1188 w 4689"/>
                    <a:gd name="T7" fmla="*/ 469 h 7469"/>
                    <a:gd name="T8" fmla="*/ 1126 w 4689"/>
                    <a:gd name="T9" fmla="*/ 594 h 7469"/>
                    <a:gd name="T10" fmla="*/ 94 w 4689"/>
                    <a:gd name="T11" fmla="*/ 3155 h 7469"/>
                    <a:gd name="T12" fmla="*/ 282 w 4689"/>
                    <a:gd name="T13" fmla="*/ 3624 h 7469"/>
                    <a:gd name="T14" fmla="*/ 407 w 4689"/>
                    <a:gd name="T15" fmla="*/ 3624 h 7469"/>
                    <a:gd name="T16" fmla="*/ 719 w 4689"/>
                    <a:gd name="T17" fmla="*/ 3436 h 7469"/>
                    <a:gd name="T18" fmla="*/ 1376 w 4689"/>
                    <a:gd name="T19" fmla="*/ 1812 h 7469"/>
                    <a:gd name="T20" fmla="*/ 1376 w 4689"/>
                    <a:gd name="T21" fmla="*/ 1844 h 7469"/>
                    <a:gd name="T22" fmla="*/ 532 w 4689"/>
                    <a:gd name="T23" fmla="*/ 4874 h 7469"/>
                    <a:gd name="T24" fmla="*/ 1376 w 4689"/>
                    <a:gd name="T25" fmla="*/ 4718 h 7469"/>
                    <a:gd name="T26" fmla="*/ 1251 w 4689"/>
                    <a:gd name="T27" fmla="*/ 7061 h 7469"/>
                    <a:gd name="T28" fmla="*/ 1594 w 4689"/>
                    <a:gd name="T29" fmla="*/ 7468 h 7469"/>
                    <a:gd name="T30" fmla="*/ 1626 w 4689"/>
                    <a:gd name="T31" fmla="*/ 7468 h 7469"/>
                    <a:gd name="T32" fmla="*/ 2001 w 4689"/>
                    <a:gd name="T33" fmla="*/ 7093 h 7469"/>
                    <a:gd name="T34" fmla="*/ 2188 w 4689"/>
                    <a:gd name="T35" fmla="*/ 4655 h 7469"/>
                    <a:gd name="T36" fmla="*/ 2344 w 4689"/>
                    <a:gd name="T37" fmla="*/ 4624 h 7469"/>
                    <a:gd name="T38" fmla="*/ 2532 w 4689"/>
                    <a:gd name="T39" fmla="*/ 4655 h 7469"/>
                    <a:gd name="T40" fmla="*/ 2688 w 4689"/>
                    <a:gd name="T41" fmla="*/ 7093 h 7469"/>
                    <a:gd name="T42" fmla="*/ 3094 w 4689"/>
                    <a:gd name="T43" fmla="*/ 7468 h 7469"/>
                    <a:gd name="T44" fmla="*/ 3126 w 4689"/>
                    <a:gd name="T45" fmla="*/ 7468 h 7469"/>
                    <a:gd name="T46" fmla="*/ 3469 w 4689"/>
                    <a:gd name="T47" fmla="*/ 7061 h 7469"/>
                    <a:gd name="T48" fmla="*/ 3313 w 4689"/>
                    <a:gd name="T49" fmla="*/ 4718 h 7469"/>
                    <a:gd name="T50" fmla="*/ 4188 w 4689"/>
                    <a:gd name="T51" fmla="*/ 4874 h 7469"/>
                    <a:gd name="T52" fmla="*/ 3344 w 4689"/>
                    <a:gd name="T53" fmla="*/ 1844 h 7469"/>
                    <a:gd name="T54" fmla="*/ 3344 w 4689"/>
                    <a:gd name="T55" fmla="*/ 1812 h 7469"/>
                    <a:gd name="T56" fmla="*/ 4001 w 4689"/>
                    <a:gd name="T57" fmla="*/ 3436 h 7469"/>
                    <a:gd name="T58" fmla="*/ 4313 w 4689"/>
                    <a:gd name="T59" fmla="*/ 3624 h 7469"/>
                    <a:gd name="T60" fmla="*/ 4438 w 4689"/>
                    <a:gd name="T61" fmla="*/ 3624 h 7469"/>
                    <a:gd name="T62" fmla="*/ 4626 w 4689"/>
                    <a:gd name="T63" fmla="*/ 3155 h 7469"/>
                    <a:gd name="T64" fmla="*/ 3594 w 4689"/>
                    <a:gd name="T65" fmla="*/ 594 h 7469"/>
                    <a:gd name="T66" fmla="*/ 3532 w 4689"/>
                    <a:gd name="T67" fmla="*/ 469 h 7469"/>
                    <a:gd name="T68" fmla="*/ 3469 w 4689"/>
                    <a:gd name="T69" fmla="*/ 375 h 7469"/>
                    <a:gd name="T70" fmla="*/ 2344 w 4689"/>
                    <a:gd name="T71" fmla="*/ 0 h 7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689" h="7469">
                      <a:moveTo>
                        <a:pt x="2344" y="0"/>
                      </a:moveTo>
                      <a:lnTo>
                        <a:pt x="2344" y="0"/>
                      </a:lnTo>
                      <a:cubicBezTo>
                        <a:pt x="1501" y="0"/>
                        <a:pt x="1251" y="375"/>
                        <a:pt x="1251" y="375"/>
                      </a:cubicBezTo>
                      <a:cubicBezTo>
                        <a:pt x="1251" y="375"/>
                        <a:pt x="1219" y="437"/>
                        <a:pt x="1188" y="469"/>
                      </a:cubicBezTo>
                      <a:cubicBezTo>
                        <a:pt x="1126" y="594"/>
                        <a:pt x="1126" y="594"/>
                        <a:pt x="1126" y="594"/>
                      </a:cubicBezTo>
                      <a:cubicBezTo>
                        <a:pt x="94" y="3155"/>
                        <a:pt x="94" y="3155"/>
                        <a:pt x="94" y="3155"/>
                      </a:cubicBezTo>
                      <a:cubicBezTo>
                        <a:pt x="0" y="3343"/>
                        <a:pt x="94" y="3530"/>
                        <a:pt x="282" y="3624"/>
                      </a:cubicBezTo>
                      <a:cubicBezTo>
                        <a:pt x="313" y="3624"/>
                        <a:pt x="376" y="3624"/>
                        <a:pt x="407" y="3624"/>
                      </a:cubicBezTo>
                      <a:cubicBezTo>
                        <a:pt x="532" y="3624"/>
                        <a:pt x="657" y="3561"/>
                        <a:pt x="719" y="3436"/>
                      </a:cubicBezTo>
                      <a:cubicBezTo>
                        <a:pt x="1376" y="1812"/>
                        <a:pt x="1376" y="1812"/>
                        <a:pt x="1376" y="1812"/>
                      </a:cubicBezTo>
                      <a:cubicBezTo>
                        <a:pt x="1376" y="1844"/>
                        <a:pt x="1376" y="1844"/>
                        <a:pt x="1376" y="1844"/>
                      </a:cubicBezTo>
                      <a:cubicBezTo>
                        <a:pt x="532" y="4874"/>
                        <a:pt x="532" y="4874"/>
                        <a:pt x="532" y="4874"/>
                      </a:cubicBezTo>
                      <a:cubicBezTo>
                        <a:pt x="532" y="4874"/>
                        <a:pt x="876" y="4780"/>
                        <a:pt x="1376" y="4718"/>
                      </a:cubicBezTo>
                      <a:cubicBezTo>
                        <a:pt x="1251" y="7061"/>
                        <a:pt x="1251" y="7061"/>
                        <a:pt x="1251" y="7061"/>
                      </a:cubicBezTo>
                      <a:cubicBezTo>
                        <a:pt x="1219" y="7280"/>
                        <a:pt x="1376" y="7468"/>
                        <a:pt x="1594" y="7468"/>
                      </a:cubicBezTo>
                      <a:lnTo>
                        <a:pt x="1626" y="7468"/>
                      </a:lnTo>
                      <a:cubicBezTo>
                        <a:pt x="1844" y="7468"/>
                        <a:pt x="2001" y="7311"/>
                        <a:pt x="2001" y="7093"/>
                      </a:cubicBezTo>
                      <a:cubicBezTo>
                        <a:pt x="2188" y="4655"/>
                        <a:pt x="2188" y="4655"/>
                        <a:pt x="2188" y="4655"/>
                      </a:cubicBezTo>
                      <a:cubicBezTo>
                        <a:pt x="2251" y="4655"/>
                        <a:pt x="2282" y="4624"/>
                        <a:pt x="2344" y="4624"/>
                      </a:cubicBezTo>
                      <a:cubicBezTo>
                        <a:pt x="2407" y="4624"/>
                        <a:pt x="2469" y="4655"/>
                        <a:pt x="2532" y="4655"/>
                      </a:cubicBezTo>
                      <a:cubicBezTo>
                        <a:pt x="2688" y="7093"/>
                        <a:pt x="2688" y="7093"/>
                        <a:pt x="2688" y="7093"/>
                      </a:cubicBezTo>
                      <a:cubicBezTo>
                        <a:pt x="2719" y="7311"/>
                        <a:pt x="2876" y="7468"/>
                        <a:pt x="3094" y="7468"/>
                      </a:cubicBezTo>
                      <a:cubicBezTo>
                        <a:pt x="3094" y="7468"/>
                        <a:pt x="3094" y="7468"/>
                        <a:pt x="3126" y="7468"/>
                      </a:cubicBezTo>
                      <a:cubicBezTo>
                        <a:pt x="3344" y="7468"/>
                        <a:pt x="3501" y="7280"/>
                        <a:pt x="3469" y="7061"/>
                      </a:cubicBezTo>
                      <a:cubicBezTo>
                        <a:pt x="3313" y="4718"/>
                        <a:pt x="3313" y="4718"/>
                        <a:pt x="3313" y="4718"/>
                      </a:cubicBezTo>
                      <a:cubicBezTo>
                        <a:pt x="3844" y="4780"/>
                        <a:pt x="4188" y="4874"/>
                        <a:pt x="4188" y="4874"/>
                      </a:cubicBezTo>
                      <a:cubicBezTo>
                        <a:pt x="3344" y="1844"/>
                        <a:pt x="3344" y="1844"/>
                        <a:pt x="3344" y="1844"/>
                      </a:cubicBezTo>
                      <a:cubicBezTo>
                        <a:pt x="3344" y="1812"/>
                        <a:pt x="3344" y="1812"/>
                        <a:pt x="3344" y="1812"/>
                      </a:cubicBezTo>
                      <a:cubicBezTo>
                        <a:pt x="4001" y="3436"/>
                        <a:pt x="4001" y="3436"/>
                        <a:pt x="4001" y="3436"/>
                      </a:cubicBezTo>
                      <a:cubicBezTo>
                        <a:pt x="4063" y="3561"/>
                        <a:pt x="4188" y="3624"/>
                        <a:pt x="4313" y="3624"/>
                      </a:cubicBezTo>
                      <a:cubicBezTo>
                        <a:pt x="4344" y="3624"/>
                        <a:pt x="4407" y="3624"/>
                        <a:pt x="4438" y="3624"/>
                      </a:cubicBezTo>
                      <a:cubicBezTo>
                        <a:pt x="4626" y="3530"/>
                        <a:pt x="4688" y="3343"/>
                        <a:pt x="4626" y="3155"/>
                      </a:cubicBezTo>
                      <a:cubicBezTo>
                        <a:pt x="3594" y="594"/>
                        <a:pt x="3594" y="594"/>
                        <a:pt x="3594" y="594"/>
                      </a:cubicBezTo>
                      <a:cubicBezTo>
                        <a:pt x="3532" y="469"/>
                        <a:pt x="3532" y="469"/>
                        <a:pt x="3532" y="469"/>
                      </a:cubicBezTo>
                      <a:cubicBezTo>
                        <a:pt x="3501" y="437"/>
                        <a:pt x="3469" y="375"/>
                        <a:pt x="3469" y="375"/>
                      </a:cubicBezTo>
                      <a:cubicBezTo>
                        <a:pt x="3469" y="375"/>
                        <a:pt x="3219" y="0"/>
                        <a:pt x="2344" y="0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4">
                  <a:extLst>
                    <a:ext uri="{FF2B5EF4-FFF2-40B4-BE49-F238E27FC236}">
                      <a16:creationId xmlns:a16="http://schemas.microsoft.com/office/drawing/2014/main" id="{964B45A3-0E74-274E-9466-31AF79B629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74590" y="3368473"/>
                  <a:ext cx="392523" cy="385477"/>
                </a:xfrm>
                <a:custGeom>
                  <a:avLst/>
                  <a:gdLst>
                    <a:gd name="T0" fmla="*/ 843 w 1719"/>
                    <a:gd name="T1" fmla="*/ 0 h 1689"/>
                    <a:gd name="T2" fmla="*/ 843 w 1719"/>
                    <a:gd name="T3" fmla="*/ 0 h 1689"/>
                    <a:gd name="T4" fmla="*/ 0 w 1719"/>
                    <a:gd name="T5" fmla="*/ 844 h 1689"/>
                    <a:gd name="T6" fmla="*/ 843 w 1719"/>
                    <a:gd name="T7" fmla="*/ 1688 h 1689"/>
                    <a:gd name="T8" fmla="*/ 1718 w 1719"/>
                    <a:gd name="T9" fmla="*/ 844 h 1689"/>
                    <a:gd name="T10" fmla="*/ 843 w 1719"/>
                    <a:gd name="T11" fmla="*/ 0 h 1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19" h="1689">
                      <a:moveTo>
                        <a:pt x="843" y="0"/>
                      </a:moveTo>
                      <a:lnTo>
                        <a:pt x="843" y="0"/>
                      </a:lnTo>
                      <a:cubicBezTo>
                        <a:pt x="375" y="0"/>
                        <a:pt x="0" y="375"/>
                        <a:pt x="0" y="844"/>
                      </a:cubicBezTo>
                      <a:cubicBezTo>
                        <a:pt x="0" y="1313"/>
                        <a:pt x="375" y="1688"/>
                        <a:pt x="843" y="1688"/>
                      </a:cubicBezTo>
                      <a:cubicBezTo>
                        <a:pt x="1343" y="1688"/>
                        <a:pt x="1718" y="1313"/>
                        <a:pt x="1718" y="844"/>
                      </a:cubicBezTo>
                      <a:cubicBezTo>
                        <a:pt x="1718" y="375"/>
                        <a:pt x="1343" y="0"/>
                        <a:pt x="843" y="0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0D3705D1-8171-C541-9C5F-838BBCFFA32E}"/>
                  </a:ext>
                </a:extLst>
              </p:cNvPr>
              <p:cNvGrpSpPr/>
              <p:nvPr/>
            </p:nvGrpSpPr>
            <p:grpSpPr>
              <a:xfrm>
                <a:off x="6636897" y="4026255"/>
                <a:ext cx="550921" cy="1120497"/>
                <a:chOff x="19432391" y="3368473"/>
                <a:chExt cx="1069876" cy="2175981"/>
              </a:xfrm>
              <a:solidFill>
                <a:schemeClr val="bg1">
                  <a:lumMod val="50000"/>
                  <a:alpha val="10000"/>
                </a:schemeClr>
              </a:solidFill>
            </p:grpSpPr>
            <p:sp>
              <p:nvSpPr>
                <p:cNvPr id="126" name="Freeform 3">
                  <a:extLst>
                    <a:ext uri="{FF2B5EF4-FFF2-40B4-BE49-F238E27FC236}">
                      <a16:creationId xmlns:a16="http://schemas.microsoft.com/office/drawing/2014/main" id="{4A4913FF-A5F0-E844-8BA7-66691E09D2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32391" y="3839499"/>
                  <a:ext cx="1069876" cy="1704955"/>
                </a:xfrm>
                <a:custGeom>
                  <a:avLst/>
                  <a:gdLst>
                    <a:gd name="T0" fmla="*/ 2344 w 4689"/>
                    <a:gd name="T1" fmla="*/ 0 h 7469"/>
                    <a:gd name="T2" fmla="*/ 2344 w 4689"/>
                    <a:gd name="T3" fmla="*/ 0 h 7469"/>
                    <a:gd name="T4" fmla="*/ 1251 w 4689"/>
                    <a:gd name="T5" fmla="*/ 375 h 7469"/>
                    <a:gd name="T6" fmla="*/ 1188 w 4689"/>
                    <a:gd name="T7" fmla="*/ 469 h 7469"/>
                    <a:gd name="T8" fmla="*/ 1126 w 4689"/>
                    <a:gd name="T9" fmla="*/ 594 h 7469"/>
                    <a:gd name="T10" fmla="*/ 94 w 4689"/>
                    <a:gd name="T11" fmla="*/ 3155 h 7469"/>
                    <a:gd name="T12" fmla="*/ 282 w 4689"/>
                    <a:gd name="T13" fmla="*/ 3624 h 7469"/>
                    <a:gd name="T14" fmla="*/ 407 w 4689"/>
                    <a:gd name="T15" fmla="*/ 3624 h 7469"/>
                    <a:gd name="T16" fmla="*/ 719 w 4689"/>
                    <a:gd name="T17" fmla="*/ 3436 h 7469"/>
                    <a:gd name="T18" fmla="*/ 1376 w 4689"/>
                    <a:gd name="T19" fmla="*/ 1812 h 7469"/>
                    <a:gd name="T20" fmla="*/ 1376 w 4689"/>
                    <a:gd name="T21" fmla="*/ 1844 h 7469"/>
                    <a:gd name="T22" fmla="*/ 532 w 4689"/>
                    <a:gd name="T23" fmla="*/ 4874 h 7469"/>
                    <a:gd name="T24" fmla="*/ 1376 w 4689"/>
                    <a:gd name="T25" fmla="*/ 4718 h 7469"/>
                    <a:gd name="T26" fmla="*/ 1251 w 4689"/>
                    <a:gd name="T27" fmla="*/ 7061 h 7469"/>
                    <a:gd name="T28" fmla="*/ 1594 w 4689"/>
                    <a:gd name="T29" fmla="*/ 7468 h 7469"/>
                    <a:gd name="T30" fmla="*/ 1626 w 4689"/>
                    <a:gd name="T31" fmla="*/ 7468 h 7469"/>
                    <a:gd name="T32" fmla="*/ 2001 w 4689"/>
                    <a:gd name="T33" fmla="*/ 7093 h 7469"/>
                    <a:gd name="T34" fmla="*/ 2188 w 4689"/>
                    <a:gd name="T35" fmla="*/ 4655 h 7469"/>
                    <a:gd name="T36" fmla="*/ 2344 w 4689"/>
                    <a:gd name="T37" fmla="*/ 4624 h 7469"/>
                    <a:gd name="T38" fmla="*/ 2532 w 4689"/>
                    <a:gd name="T39" fmla="*/ 4655 h 7469"/>
                    <a:gd name="T40" fmla="*/ 2688 w 4689"/>
                    <a:gd name="T41" fmla="*/ 7093 h 7469"/>
                    <a:gd name="T42" fmla="*/ 3094 w 4689"/>
                    <a:gd name="T43" fmla="*/ 7468 h 7469"/>
                    <a:gd name="T44" fmla="*/ 3126 w 4689"/>
                    <a:gd name="T45" fmla="*/ 7468 h 7469"/>
                    <a:gd name="T46" fmla="*/ 3469 w 4689"/>
                    <a:gd name="T47" fmla="*/ 7061 h 7469"/>
                    <a:gd name="T48" fmla="*/ 3313 w 4689"/>
                    <a:gd name="T49" fmla="*/ 4718 h 7469"/>
                    <a:gd name="T50" fmla="*/ 4188 w 4689"/>
                    <a:gd name="T51" fmla="*/ 4874 h 7469"/>
                    <a:gd name="T52" fmla="*/ 3344 w 4689"/>
                    <a:gd name="T53" fmla="*/ 1844 h 7469"/>
                    <a:gd name="T54" fmla="*/ 3344 w 4689"/>
                    <a:gd name="T55" fmla="*/ 1812 h 7469"/>
                    <a:gd name="T56" fmla="*/ 4001 w 4689"/>
                    <a:gd name="T57" fmla="*/ 3436 h 7469"/>
                    <a:gd name="T58" fmla="*/ 4313 w 4689"/>
                    <a:gd name="T59" fmla="*/ 3624 h 7469"/>
                    <a:gd name="T60" fmla="*/ 4438 w 4689"/>
                    <a:gd name="T61" fmla="*/ 3624 h 7469"/>
                    <a:gd name="T62" fmla="*/ 4626 w 4689"/>
                    <a:gd name="T63" fmla="*/ 3155 h 7469"/>
                    <a:gd name="T64" fmla="*/ 3594 w 4689"/>
                    <a:gd name="T65" fmla="*/ 594 h 7469"/>
                    <a:gd name="T66" fmla="*/ 3532 w 4689"/>
                    <a:gd name="T67" fmla="*/ 469 h 7469"/>
                    <a:gd name="T68" fmla="*/ 3469 w 4689"/>
                    <a:gd name="T69" fmla="*/ 375 h 7469"/>
                    <a:gd name="T70" fmla="*/ 2344 w 4689"/>
                    <a:gd name="T71" fmla="*/ 0 h 7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689" h="7469">
                      <a:moveTo>
                        <a:pt x="2344" y="0"/>
                      </a:moveTo>
                      <a:lnTo>
                        <a:pt x="2344" y="0"/>
                      </a:lnTo>
                      <a:cubicBezTo>
                        <a:pt x="1501" y="0"/>
                        <a:pt x="1251" y="375"/>
                        <a:pt x="1251" y="375"/>
                      </a:cubicBezTo>
                      <a:cubicBezTo>
                        <a:pt x="1251" y="375"/>
                        <a:pt x="1219" y="437"/>
                        <a:pt x="1188" y="469"/>
                      </a:cubicBezTo>
                      <a:cubicBezTo>
                        <a:pt x="1126" y="594"/>
                        <a:pt x="1126" y="594"/>
                        <a:pt x="1126" y="594"/>
                      </a:cubicBezTo>
                      <a:cubicBezTo>
                        <a:pt x="94" y="3155"/>
                        <a:pt x="94" y="3155"/>
                        <a:pt x="94" y="3155"/>
                      </a:cubicBezTo>
                      <a:cubicBezTo>
                        <a:pt x="0" y="3343"/>
                        <a:pt x="94" y="3530"/>
                        <a:pt x="282" y="3624"/>
                      </a:cubicBezTo>
                      <a:cubicBezTo>
                        <a:pt x="313" y="3624"/>
                        <a:pt x="376" y="3624"/>
                        <a:pt x="407" y="3624"/>
                      </a:cubicBezTo>
                      <a:cubicBezTo>
                        <a:pt x="532" y="3624"/>
                        <a:pt x="657" y="3561"/>
                        <a:pt x="719" y="3436"/>
                      </a:cubicBezTo>
                      <a:cubicBezTo>
                        <a:pt x="1376" y="1812"/>
                        <a:pt x="1376" y="1812"/>
                        <a:pt x="1376" y="1812"/>
                      </a:cubicBezTo>
                      <a:cubicBezTo>
                        <a:pt x="1376" y="1844"/>
                        <a:pt x="1376" y="1844"/>
                        <a:pt x="1376" y="1844"/>
                      </a:cubicBezTo>
                      <a:cubicBezTo>
                        <a:pt x="532" y="4874"/>
                        <a:pt x="532" y="4874"/>
                        <a:pt x="532" y="4874"/>
                      </a:cubicBezTo>
                      <a:cubicBezTo>
                        <a:pt x="532" y="4874"/>
                        <a:pt x="876" y="4780"/>
                        <a:pt x="1376" y="4718"/>
                      </a:cubicBezTo>
                      <a:cubicBezTo>
                        <a:pt x="1251" y="7061"/>
                        <a:pt x="1251" y="7061"/>
                        <a:pt x="1251" y="7061"/>
                      </a:cubicBezTo>
                      <a:cubicBezTo>
                        <a:pt x="1219" y="7280"/>
                        <a:pt x="1376" y="7468"/>
                        <a:pt x="1594" y="7468"/>
                      </a:cubicBezTo>
                      <a:lnTo>
                        <a:pt x="1626" y="7468"/>
                      </a:lnTo>
                      <a:cubicBezTo>
                        <a:pt x="1844" y="7468"/>
                        <a:pt x="2001" y="7311"/>
                        <a:pt x="2001" y="7093"/>
                      </a:cubicBezTo>
                      <a:cubicBezTo>
                        <a:pt x="2188" y="4655"/>
                        <a:pt x="2188" y="4655"/>
                        <a:pt x="2188" y="4655"/>
                      </a:cubicBezTo>
                      <a:cubicBezTo>
                        <a:pt x="2251" y="4655"/>
                        <a:pt x="2282" y="4624"/>
                        <a:pt x="2344" y="4624"/>
                      </a:cubicBezTo>
                      <a:cubicBezTo>
                        <a:pt x="2407" y="4624"/>
                        <a:pt x="2469" y="4655"/>
                        <a:pt x="2532" y="4655"/>
                      </a:cubicBezTo>
                      <a:cubicBezTo>
                        <a:pt x="2688" y="7093"/>
                        <a:pt x="2688" y="7093"/>
                        <a:pt x="2688" y="7093"/>
                      </a:cubicBezTo>
                      <a:cubicBezTo>
                        <a:pt x="2719" y="7311"/>
                        <a:pt x="2876" y="7468"/>
                        <a:pt x="3094" y="7468"/>
                      </a:cubicBezTo>
                      <a:cubicBezTo>
                        <a:pt x="3094" y="7468"/>
                        <a:pt x="3094" y="7468"/>
                        <a:pt x="3126" y="7468"/>
                      </a:cubicBezTo>
                      <a:cubicBezTo>
                        <a:pt x="3344" y="7468"/>
                        <a:pt x="3501" y="7280"/>
                        <a:pt x="3469" y="7061"/>
                      </a:cubicBezTo>
                      <a:cubicBezTo>
                        <a:pt x="3313" y="4718"/>
                        <a:pt x="3313" y="4718"/>
                        <a:pt x="3313" y="4718"/>
                      </a:cubicBezTo>
                      <a:cubicBezTo>
                        <a:pt x="3844" y="4780"/>
                        <a:pt x="4188" y="4874"/>
                        <a:pt x="4188" y="4874"/>
                      </a:cubicBezTo>
                      <a:cubicBezTo>
                        <a:pt x="3344" y="1844"/>
                        <a:pt x="3344" y="1844"/>
                        <a:pt x="3344" y="1844"/>
                      </a:cubicBezTo>
                      <a:cubicBezTo>
                        <a:pt x="3344" y="1812"/>
                        <a:pt x="3344" y="1812"/>
                        <a:pt x="3344" y="1812"/>
                      </a:cubicBezTo>
                      <a:cubicBezTo>
                        <a:pt x="4001" y="3436"/>
                        <a:pt x="4001" y="3436"/>
                        <a:pt x="4001" y="3436"/>
                      </a:cubicBezTo>
                      <a:cubicBezTo>
                        <a:pt x="4063" y="3561"/>
                        <a:pt x="4188" y="3624"/>
                        <a:pt x="4313" y="3624"/>
                      </a:cubicBezTo>
                      <a:cubicBezTo>
                        <a:pt x="4344" y="3624"/>
                        <a:pt x="4407" y="3624"/>
                        <a:pt x="4438" y="3624"/>
                      </a:cubicBezTo>
                      <a:cubicBezTo>
                        <a:pt x="4626" y="3530"/>
                        <a:pt x="4688" y="3343"/>
                        <a:pt x="4626" y="3155"/>
                      </a:cubicBezTo>
                      <a:cubicBezTo>
                        <a:pt x="3594" y="594"/>
                        <a:pt x="3594" y="594"/>
                        <a:pt x="3594" y="594"/>
                      </a:cubicBezTo>
                      <a:cubicBezTo>
                        <a:pt x="3532" y="469"/>
                        <a:pt x="3532" y="469"/>
                        <a:pt x="3532" y="469"/>
                      </a:cubicBezTo>
                      <a:cubicBezTo>
                        <a:pt x="3501" y="437"/>
                        <a:pt x="3469" y="375"/>
                        <a:pt x="3469" y="375"/>
                      </a:cubicBezTo>
                      <a:cubicBezTo>
                        <a:pt x="3469" y="375"/>
                        <a:pt x="3219" y="0"/>
                        <a:pt x="2344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4">
                  <a:extLst>
                    <a:ext uri="{FF2B5EF4-FFF2-40B4-BE49-F238E27FC236}">
                      <a16:creationId xmlns:a16="http://schemas.microsoft.com/office/drawing/2014/main" id="{DEEBB9E2-7E83-F44D-B8E9-5B589F48C8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74590" y="3368473"/>
                  <a:ext cx="392523" cy="385477"/>
                </a:xfrm>
                <a:custGeom>
                  <a:avLst/>
                  <a:gdLst>
                    <a:gd name="T0" fmla="*/ 843 w 1719"/>
                    <a:gd name="T1" fmla="*/ 0 h 1689"/>
                    <a:gd name="T2" fmla="*/ 843 w 1719"/>
                    <a:gd name="T3" fmla="*/ 0 h 1689"/>
                    <a:gd name="T4" fmla="*/ 0 w 1719"/>
                    <a:gd name="T5" fmla="*/ 844 h 1689"/>
                    <a:gd name="T6" fmla="*/ 843 w 1719"/>
                    <a:gd name="T7" fmla="*/ 1688 h 1689"/>
                    <a:gd name="T8" fmla="*/ 1718 w 1719"/>
                    <a:gd name="T9" fmla="*/ 844 h 1689"/>
                    <a:gd name="T10" fmla="*/ 843 w 1719"/>
                    <a:gd name="T11" fmla="*/ 0 h 1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19" h="1689">
                      <a:moveTo>
                        <a:pt x="843" y="0"/>
                      </a:moveTo>
                      <a:lnTo>
                        <a:pt x="843" y="0"/>
                      </a:lnTo>
                      <a:cubicBezTo>
                        <a:pt x="375" y="0"/>
                        <a:pt x="0" y="375"/>
                        <a:pt x="0" y="844"/>
                      </a:cubicBezTo>
                      <a:cubicBezTo>
                        <a:pt x="0" y="1313"/>
                        <a:pt x="375" y="1688"/>
                        <a:pt x="843" y="1688"/>
                      </a:cubicBezTo>
                      <a:cubicBezTo>
                        <a:pt x="1343" y="1688"/>
                        <a:pt x="1718" y="1313"/>
                        <a:pt x="1718" y="844"/>
                      </a:cubicBezTo>
                      <a:cubicBezTo>
                        <a:pt x="1718" y="375"/>
                        <a:pt x="1343" y="0"/>
                        <a:pt x="84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E276ED8B-59F8-D740-A456-B681C05C727B}"/>
                  </a:ext>
                </a:extLst>
              </p:cNvPr>
              <p:cNvGrpSpPr/>
              <p:nvPr/>
            </p:nvGrpSpPr>
            <p:grpSpPr>
              <a:xfrm>
                <a:off x="7274418" y="4026255"/>
                <a:ext cx="550921" cy="1120497"/>
                <a:chOff x="19432391" y="3368473"/>
                <a:chExt cx="1069876" cy="2175981"/>
              </a:xfrm>
              <a:solidFill>
                <a:schemeClr val="bg1">
                  <a:lumMod val="50000"/>
                  <a:alpha val="10000"/>
                </a:schemeClr>
              </a:solidFill>
            </p:grpSpPr>
            <p:sp>
              <p:nvSpPr>
                <p:cNvPr id="264" name="Freeform 3">
                  <a:extLst>
                    <a:ext uri="{FF2B5EF4-FFF2-40B4-BE49-F238E27FC236}">
                      <a16:creationId xmlns:a16="http://schemas.microsoft.com/office/drawing/2014/main" id="{5604A993-A24E-6B4B-8742-26872D981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32391" y="3839499"/>
                  <a:ext cx="1069876" cy="1704955"/>
                </a:xfrm>
                <a:custGeom>
                  <a:avLst/>
                  <a:gdLst>
                    <a:gd name="T0" fmla="*/ 2344 w 4689"/>
                    <a:gd name="T1" fmla="*/ 0 h 7469"/>
                    <a:gd name="T2" fmla="*/ 2344 w 4689"/>
                    <a:gd name="T3" fmla="*/ 0 h 7469"/>
                    <a:gd name="T4" fmla="*/ 1251 w 4689"/>
                    <a:gd name="T5" fmla="*/ 375 h 7469"/>
                    <a:gd name="T6" fmla="*/ 1188 w 4689"/>
                    <a:gd name="T7" fmla="*/ 469 h 7469"/>
                    <a:gd name="T8" fmla="*/ 1126 w 4689"/>
                    <a:gd name="T9" fmla="*/ 594 h 7469"/>
                    <a:gd name="T10" fmla="*/ 94 w 4689"/>
                    <a:gd name="T11" fmla="*/ 3155 h 7469"/>
                    <a:gd name="T12" fmla="*/ 282 w 4689"/>
                    <a:gd name="T13" fmla="*/ 3624 h 7469"/>
                    <a:gd name="T14" fmla="*/ 407 w 4689"/>
                    <a:gd name="T15" fmla="*/ 3624 h 7469"/>
                    <a:gd name="T16" fmla="*/ 719 w 4689"/>
                    <a:gd name="T17" fmla="*/ 3436 h 7469"/>
                    <a:gd name="T18" fmla="*/ 1376 w 4689"/>
                    <a:gd name="T19" fmla="*/ 1812 h 7469"/>
                    <a:gd name="T20" fmla="*/ 1376 w 4689"/>
                    <a:gd name="T21" fmla="*/ 1844 h 7469"/>
                    <a:gd name="T22" fmla="*/ 532 w 4689"/>
                    <a:gd name="T23" fmla="*/ 4874 h 7469"/>
                    <a:gd name="T24" fmla="*/ 1376 w 4689"/>
                    <a:gd name="T25" fmla="*/ 4718 h 7469"/>
                    <a:gd name="T26" fmla="*/ 1251 w 4689"/>
                    <a:gd name="T27" fmla="*/ 7061 h 7469"/>
                    <a:gd name="T28" fmla="*/ 1594 w 4689"/>
                    <a:gd name="T29" fmla="*/ 7468 h 7469"/>
                    <a:gd name="T30" fmla="*/ 1626 w 4689"/>
                    <a:gd name="T31" fmla="*/ 7468 h 7469"/>
                    <a:gd name="T32" fmla="*/ 2001 w 4689"/>
                    <a:gd name="T33" fmla="*/ 7093 h 7469"/>
                    <a:gd name="T34" fmla="*/ 2188 w 4689"/>
                    <a:gd name="T35" fmla="*/ 4655 h 7469"/>
                    <a:gd name="T36" fmla="*/ 2344 w 4689"/>
                    <a:gd name="T37" fmla="*/ 4624 h 7469"/>
                    <a:gd name="T38" fmla="*/ 2532 w 4689"/>
                    <a:gd name="T39" fmla="*/ 4655 h 7469"/>
                    <a:gd name="T40" fmla="*/ 2688 w 4689"/>
                    <a:gd name="T41" fmla="*/ 7093 h 7469"/>
                    <a:gd name="T42" fmla="*/ 3094 w 4689"/>
                    <a:gd name="T43" fmla="*/ 7468 h 7469"/>
                    <a:gd name="T44" fmla="*/ 3126 w 4689"/>
                    <a:gd name="T45" fmla="*/ 7468 h 7469"/>
                    <a:gd name="T46" fmla="*/ 3469 w 4689"/>
                    <a:gd name="T47" fmla="*/ 7061 h 7469"/>
                    <a:gd name="T48" fmla="*/ 3313 w 4689"/>
                    <a:gd name="T49" fmla="*/ 4718 h 7469"/>
                    <a:gd name="T50" fmla="*/ 4188 w 4689"/>
                    <a:gd name="T51" fmla="*/ 4874 h 7469"/>
                    <a:gd name="T52" fmla="*/ 3344 w 4689"/>
                    <a:gd name="T53" fmla="*/ 1844 h 7469"/>
                    <a:gd name="T54" fmla="*/ 3344 w 4689"/>
                    <a:gd name="T55" fmla="*/ 1812 h 7469"/>
                    <a:gd name="T56" fmla="*/ 4001 w 4689"/>
                    <a:gd name="T57" fmla="*/ 3436 h 7469"/>
                    <a:gd name="T58" fmla="*/ 4313 w 4689"/>
                    <a:gd name="T59" fmla="*/ 3624 h 7469"/>
                    <a:gd name="T60" fmla="*/ 4438 w 4689"/>
                    <a:gd name="T61" fmla="*/ 3624 h 7469"/>
                    <a:gd name="T62" fmla="*/ 4626 w 4689"/>
                    <a:gd name="T63" fmla="*/ 3155 h 7469"/>
                    <a:gd name="T64" fmla="*/ 3594 w 4689"/>
                    <a:gd name="T65" fmla="*/ 594 h 7469"/>
                    <a:gd name="T66" fmla="*/ 3532 w 4689"/>
                    <a:gd name="T67" fmla="*/ 469 h 7469"/>
                    <a:gd name="T68" fmla="*/ 3469 w 4689"/>
                    <a:gd name="T69" fmla="*/ 375 h 7469"/>
                    <a:gd name="T70" fmla="*/ 2344 w 4689"/>
                    <a:gd name="T71" fmla="*/ 0 h 7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689" h="7469">
                      <a:moveTo>
                        <a:pt x="2344" y="0"/>
                      </a:moveTo>
                      <a:lnTo>
                        <a:pt x="2344" y="0"/>
                      </a:lnTo>
                      <a:cubicBezTo>
                        <a:pt x="1501" y="0"/>
                        <a:pt x="1251" y="375"/>
                        <a:pt x="1251" y="375"/>
                      </a:cubicBezTo>
                      <a:cubicBezTo>
                        <a:pt x="1251" y="375"/>
                        <a:pt x="1219" y="437"/>
                        <a:pt x="1188" y="469"/>
                      </a:cubicBezTo>
                      <a:cubicBezTo>
                        <a:pt x="1126" y="594"/>
                        <a:pt x="1126" y="594"/>
                        <a:pt x="1126" y="594"/>
                      </a:cubicBezTo>
                      <a:cubicBezTo>
                        <a:pt x="94" y="3155"/>
                        <a:pt x="94" y="3155"/>
                        <a:pt x="94" y="3155"/>
                      </a:cubicBezTo>
                      <a:cubicBezTo>
                        <a:pt x="0" y="3343"/>
                        <a:pt x="94" y="3530"/>
                        <a:pt x="282" y="3624"/>
                      </a:cubicBezTo>
                      <a:cubicBezTo>
                        <a:pt x="313" y="3624"/>
                        <a:pt x="376" y="3624"/>
                        <a:pt x="407" y="3624"/>
                      </a:cubicBezTo>
                      <a:cubicBezTo>
                        <a:pt x="532" y="3624"/>
                        <a:pt x="657" y="3561"/>
                        <a:pt x="719" y="3436"/>
                      </a:cubicBezTo>
                      <a:cubicBezTo>
                        <a:pt x="1376" y="1812"/>
                        <a:pt x="1376" y="1812"/>
                        <a:pt x="1376" y="1812"/>
                      </a:cubicBezTo>
                      <a:cubicBezTo>
                        <a:pt x="1376" y="1844"/>
                        <a:pt x="1376" y="1844"/>
                        <a:pt x="1376" y="1844"/>
                      </a:cubicBezTo>
                      <a:cubicBezTo>
                        <a:pt x="532" y="4874"/>
                        <a:pt x="532" y="4874"/>
                        <a:pt x="532" y="4874"/>
                      </a:cubicBezTo>
                      <a:cubicBezTo>
                        <a:pt x="532" y="4874"/>
                        <a:pt x="876" y="4780"/>
                        <a:pt x="1376" y="4718"/>
                      </a:cubicBezTo>
                      <a:cubicBezTo>
                        <a:pt x="1251" y="7061"/>
                        <a:pt x="1251" y="7061"/>
                        <a:pt x="1251" y="7061"/>
                      </a:cubicBezTo>
                      <a:cubicBezTo>
                        <a:pt x="1219" y="7280"/>
                        <a:pt x="1376" y="7468"/>
                        <a:pt x="1594" y="7468"/>
                      </a:cubicBezTo>
                      <a:lnTo>
                        <a:pt x="1626" y="7468"/>
                      </a:lnTo>
                      <a:cubicBezTo>
                        <a:pt x="1844" y="7468"/>
                        <a:pt x="2001" y="7311"/>
                        <a:pt x="2001" y="7093"/>
                      </a:cubicBezTo>
                      <a:cubicBezTo>
                        <a:pt x="2188" y="4655"/>
                        <a:pt x="2188" y="4655"/>
                        <a:pt x="2188" y="4655"/>
                      </a:cubicBezTo>
                      <a:cubicBezTo>
                        <a:pt x="2251" y="4655"/>
                        <a:pt x="2282" y="4624"/>
                        <a:pt x="2344" y="4624"/>
                      </a:cubicBezTo>
                      <a:cubicBezTo>
                        <a:pt x="2407" y="4624"/>
                        <a:pt x="2469" y="4655"/>
                        <a:pt x="2532" y="4655"/>
                      </a:cubicBezTo>
                      <a:cubicBezTo>
                        <a:pt x="2688" y="7093"/>
                        <a:pt x="2688" y="7093"/>
                        <a:pt x="2688" y="7093"/>
                      </a:cubicBezTo>
                      <a:cubicBezTo>
                        <a:pt x="2719" y="7311"/>
                        <a:pt x="2876" y="7468"/>
                        <a:pt x="3094" y="7468"/>
                      </a:cubicBezTo>
                      <a:cubicBezTo>
                        <a:pt x="3094" y="7468"/>
                        <a:pt x="3094" y="7468"/>
                        <a:pt x="3126" y="7468"/>
                      </a:cubicBezTo>
                      <a:cubicBezTo>
                        <a:pt x="3344" y="7468"/>
                        <a:pt x="3501" y="7280"/>
                        <a:pt x="3469" y="7061"/>
                      </a:cubicBezTo>
                      <a:cubicBezTo>
                        <a:pt x="3313" y="4718"/>
                        <a:pt x="3313" y="4718"/>
                        <a:pt x="3313" y="4718"/>
                      </a:cubicBezTo>
                      <a:cubicBezTo>
                        <a:pt x="3844" y="4780"/>
                        <a:pt x="4188" y="4874"/>
                        <a:pt x="4188" y="4874"/>
                      </a:cubicBezTo>
                      <a:cubicBezTo>
                        <a:pt x="3344" y="1844"/>
                        <a:pt x="3344" y="1844"/>
                        <a:pt x="3344" y="1844"/>
                      </a:cubicBezTo>
                      <a:cubicBezTo>
                        <a:pt x="3344" y="1812"/>
                        <a:pt x="3344" y="1812"/>
                        <a:pt x="3344" y="1812"/>
                      </a:cubicBezTo>
                      <a:cubicBezTo>
                        <a:pt x="4001" y="3436"/>
                        <a:pt x="4001" y="3436"/>
                        <a:pt x="4001" y="3436"/>
                      </a:cubicBezTo>
                      <a:cubicBezTo>
                        <a:pt x="4063" y="3561"/>
                        <a:pt x="4188" y="3624"/>
                        <a:pt x="4313" y="3624"/>
                      </a:cubicBezTo>
                      <a:cubicBezTo>
                        <a:pt x="4344" y="3624"/>
                        <a:pt x="4407" y="3624"/>
                        <a:pt x="4438" y="3624"/>
                      </a:cubicBezTo>
                      <a:cubicBezTo>
                        <a:pt x="4626" y="3530"/>
                        <a:pt x="4688" y="3343"/>
                        <a:pt x="4626" y="3155"/>
                      </a:cubicBezTo>
                      <a:cubicBezTo>
                        <a:pt x="3594" y="594"/>
                        <a:pt x="3594" y="594"/>
                        <a:pt x="3594" y="594"/>
                      </a:cubicBezTo>
                      <a:cubicBezTo>
                        <a:pt x="3532" y="469"/>
                        <a:pt x="3532" y="469"/>
                        <a:pt x="3532" y="469"/>
                      </a:cubicBezTo>
                      <a:cubicBezTo>
                        <a:pt x="3501" y="437"/>
                        <a:pt x="3469" y="375"/>
                        <a:pt x="3469" y="375"/>
                      </a:cubicBezTo>
                      <a:cubicBezTo>
                        <a:pt x="3469" y="375"/>
                        <a:pt x="3219" y="0"/>
                        <a:pt x="2344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4">
                  <a:extLst>
                    <a:ext uri="{FF2B5EF4-FFF2-40B4-BE49-F238E27FC236}">
                      <a16:creationId xmlns:a16="http://schemas.microsoft.com/office/drawing/2014/main" id="{F30812C0-ACC1-1F44-BFE7-213387D25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74590" y="3368473"/>
                  <a:ext cx="392523" cy="385477"/>
                </a:xfrm>
                <a:custGeom>
                  <a:avLst/>
                  <a:gdLst>
                    <a:gd name="T0" fmla="*/ 843 w 1719"/>
                    <a:gd name="T1" fmla="*/ 0 h 1689"/>
                    <a:gd name="T2" fmla="*/ 843 w 1719"/>
                    <a:gd name="T3" fmla="*/ 0 h 1689"/>
                    <a:gd name="T4" fmla="*/ 0 w 1719"/>
                    <a:gd name="T5" fmla="*/ 844 h 1689"/>
                    <a:gd name="T6" fmla="*/ 843 w 1719"/>
                    <a:gd name="T7" fmla="*/ 1688 h 1689"/>
                    <a:gd name="T8" fmla="*/ 1718 w 1719"/>
                    <a:gd name="T9" fmla="*/ 844 h 1689"/>
                    <a:gd name="T10" fmla="*/ 843 w 1719"/>
                    <a:gd name="T11" fmla="*/ 0 h 1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19" h="1689">
                      <a:moveTo>
                        <a:pt x="843" y="0"/>
                      </a:moveTo>
                      <a:lnTo>
                        <a:pt x="843" y="0"/>
                      </a:lnTo>
                      <a:cubicBezTo>
                        <a:pt x="375" y="0"/>
                        <a:pt x="0" y="375"/>
                        <a:pt x="0" y="844"/>
                      </a:cubicBezTo>
                      <a:cubicBezTo>
                        <a:pt x="0" y="1313"/>
                        <a:pt x="375" y="1688"/>
                        <a:pt x="843" y="1688"/>
                      </a:cubicBezTo>
                      <a:cubicBezTo>
                        <a:pt x="1343" y="1688"/>
                        <a:pt x="1718" y="1313"/>
                        <a:pt x="1718" y="844"/>
                      </a:cubicBezTo>
                      <a:cubicBezTo>
                        <a:pt x="1718" y="375"/>
                        <a:pt x="1343" y="0"/>
                        <a:pt x="84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669900"/>
                    </a:highlight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A527F56-6141-2C00-DEF9-7081BD4B6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487" y="4608409"/>
              <a:ext cx="101063" cy="99249"/>
            </a:xfrm>
            <a:custGeom>
              <a:avLst/>
              <a:gdLst>
                <a:gd name="T0" fmla="*/ 843 w 1719"/>
                <a:gd name="T1" fmla="*/ 0 h 1689"/>
                <a:gd name="T2" fmla="*/ 843 w 1719"/>
                <a:gd name="T3" fmla="*/ 0 h 1689"/>
                <a:gd name="T4" fmla="*/ 0 w 1719"/>
                <a:gd name="T5" fmla="*/ 844 h 1689"/>
                <a:gd name="T6" fmla="*/ 843 w 1719"/>
                <a:gd name="T7" fmla="*/ 1688 h 1689"/>
                <a:gd name="T8" fmla="*/ 1718 w 1719"/>
                <a:gd name="T9" fmla="*/ 844 h 1689"/>
                <a:gd name="T10" fmla="*/ 843 w 1719"/>
                <a:gd name="T11" fmla="*/ 0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1689">
                  <a:moveTo>
                    <a:pt x="843" y="0"/>
                  </a:moveTo>
                  <a:lnTo>
                    <a:pt x="843" y="0"/>
                  </a:lnTo>
                  <a:cubicBezTo>
                    <a:pt x="375" y="0"/>
                    <a:pt x="0" y="375"/>
                    <a:pt x="0" y="844"/>
                  </a:cubicBezTo>
                  <a:cubicBezTo>
                    <a:pt x="0" y="1313"/>
                    <a:pt x="375" y="1688"/>
                    <a:pt x="843" y="1688"/>
                  </a:cubicBezTo>
                  <a:cubicBezTo>
                    <a:pt x="1343" y="1688"/>
                    <a:pt x="1718" y="1313"/>
                    <a:pt x="1718" y="844"/>
                  </a:cubicBezTo>
                  <a:cubicBezTo>
                    <a:pt x="1718" y="375"/>
                    <a:pt x="1343" y="0"/>
                    <a:pt x="84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669900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Title 11">
            <a:extLst>
              <a:ext uri="{FF2B5EF4-FFF2-40B4-BE49-F238E27FC236}">
                <a16:creationId xmlns:a16="http://schemas.microsoft.com/office/drawing/2014/main" id="{E9563A00-6FD6-D2E9-FD3B-3D854F7A4F40}"/>
              </a:ext>
            </a:extLst>
          </p:cNvPr>
          <p:cNvSpPr txBox="1">
            <a:spLocks/>
          </p:cNvSpPr>
          <p:nvPr/>
        </p:nvSpPr>
        <p:spPr bwMode="gray">
          <a:xfrm>
            <a:off x="717198" y="454171"/>
            <a:ext cx="7112411" cy="5013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sv-SE" sz="1800" b="1" dirty="0">
                <a:solidFill>
                  <a:srgbClr val="99CA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Delež žensk v NS (UO) in </a:t>
            </a:r>
            <a:r>
              <a:rPr lang="sv-SE" sz="1800" b="1" dirty="0" err="1">
                <a:solidFill>
                  <a:srgbClr val="99CA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upravah</a:t>
            </a:r>
            <a:r>
              <a:rPr lang="sv-SE" sz="1800" b="1" dirty="0">
                <a:solidFill>
                  <a:srgbClr val="99CA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2019-2023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BB4957-7E26-C92E-E95F-43FEF6F41ADA}"/>
              </a:ext>
            </a:extLst>
          </p:cNvPr>
          <p:cNvSpPr txBox="1"/>
          <p:nvPr/>
        </p:nvSpPr>
        <p:spPr>
          <a:xfrm>
            <a:off x="310161" y="4416601"/>
            <a:ext cx="3291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1100" dirty="0">
                <a:solidFill>
                  <a:schemeClr val="bg1">
                    <a:lumMod val="50000"/>
                  </a:schemeClr>
                </a:solidFill>
              </a:rPr>
              <a:t>*vzorec družb se je z leti manjšal s 56 na 52 družb</a:t>
            </a:r>
          </a:p>
        </p:txBody>
      </p:sp>
    </p:spTree>
    <p:extLst>
      <p:ext uri="{BB962C8B-B14F-4D97-AF65-F5344CB8AC3E}">
        <p14:creationId xmlns:p14="http://schemas.microsoft.com/office/powerpoint/2010/main" val="121222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2C5A663-8632-0624-8CBD-13AE4927F530}"/>
              </a:ext>
            </a:extLst>
          </p:cNvPr>
          <p:cNvSpPr txBox="1"/>
          <p:nvPr/>
        </p:nvSpPr>
        <p:spPr>
          <a:xfrm>
            <a:off x="821483" y="661718"/>
            <a:ext cx="6144093" cy="213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sl-SI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Poročilo o </a:t>
            </a:r>
            <a:r>
              <a:rPr lang="sl-SI" sz="3200" b="1" dirty="0">
                <a:solidFill>
                  <a:srgbClr val="869D0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glasovanju SDH </a:t>
            </a:r>
            <a:r>
              <a:rPr lang="sl-SI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 člane NS </a:t>
            </a:r>
            <a:r>
              <a:rPr lang="sl-SI" sz="3200" b="1" dirty="0">
                <a:solidFill>
                  <a:srgbClr val="869D0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 skupščinah </a:t>
            </a:r>
            <a:r>
              <a:rPr lang="sl-SI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državnih družb v letu 2020-2023</a:t>
            </a:r>
          </a:p>
        </p:txBody>
      </p:sp>
      <p:pic>
        <p:nvPicPr>
          <p:cNvPr id="8" name="Picture 7" descr="A person and person standing on two arrows&#10;&#10;Description automatically generated">
            <a:extLst>
              <a:ext uri="{FF2B5EF4-FFF2-40B4-BE49-F238E27FC236}">
                <a16:creationId xmlns:a16="http://schemas.microsoft.com/office/drawing/2014/main" id="{736949AE-9665-5460-2B64-C8C8574B3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587"/>
          <a:stretch/>
        </p:blipFill>
        <p:spPr>
          <a:xfrm>
            <a:off x="821483" y="4880112"/>
            <a:ext cx="3280124" cy="550795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7440F26-80A1-837C-8E72-A6A678928CC1}"/>
              </a:ext>
            </a:extLst>
          </p:cNvPr>
          <p:cNvSpPr/>
          <p:nvPr/>
        </p:nvSpPr>
        <p:spPr>
          <a:xfrm rot="16200000" flipH="1">
            <a:off x="5652247" y="318247"/>
            <a:ext cx="5782235" cy="7297271"/>
          </a:xfrm>
          <a:custGeom>
            <a:avLst/>
            <a:gdLst>
              <a:gd name="connsiteX0" fmla="*/ 5333683 w 5333683"/>
              <a:gd name="connsiteY0" fmla="*/ 0 h 4616163"/>
              <a:gd name="connsiteX1" fmla="*/ 5333683 w 5333683"/>
              <a:gd name="connsiteY1" fmla="*/ 4616163 h 4616163"/>
              <a:gd name="connsiteX2" fmla="*/ 5189617 w 5333683"/>
              <a:gd name="connsiteY2" fmla="*/ 4616163 h 4616163"/>
              <a:gd name="connsiteX3" fmla="*/ 0 w 5333683"/>
              <a:gd name="connsiteY3" fmla="*/ 4616163 h 4616163"/>
              <a:gd name="connsiteX4" fmla="*/ 5107118 w 5333683"/>
              <a:gd name="connsiteY4" fmla="*/ 41905 h 4616163"/>
              <a:gd name="connsiteX5" fmla="*/ 5333683 w 5333683"/>
              <a:gd name="connsiteY5" fmla="*/ 0 h 461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3683" h="4616163">
                <a:moveTo>
                  <a:pt x="5333683" y="0"/>
                </a:moveTo>
                <a:lnTo>
                  <a:pt x="5333683" y="4616163"/>
                </a:lnTo>
                <a:lnTo>
                  <a:pt x="5189617" y="4616163"/>
                </a:lnTo>
                <a:cubicBezTo>
                  <a:pt x="3743981" y="4616163"/>
                  <a:pt x="2030634" y="4616163"/>
                  <a:pt x="0" y="4616163"/>
                </a:cubicBezTo>
                <a:cubicBezTo>
                  <a:pt x="733823" y="2313777"/>
                  <a:pt x="2688285" y="540000"/>
                  <a:pt x="5107118" y="41905"/>
                </a:cubicBezTo>
                <a:lnTo>
                  <a:pt x="5333683" y="0"/>
                </a:lnTo>
                <a:close/>
              </a:path>
            </a:pathLst>
          </a:custGeom>
          <a:gradFill>
            <a:gsLst>
              <a:gs pos="0">
                <a:srgbClr val="99CA3C"/>
              </a:gs>
              <a:gs pos="100000">
                <a:srgbClr val="99CA3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A person and person standing on a road with arrows pointing up&#10;&#10;Description automatically generated">
            <a:extLst>
              <a:ext uri="{FF2B5EF4-FFF2-40B4-BE49-F238E27FC236}">
                <a16:creationId xmlns:a16="http://schemas.microsoft.com/office/drawing/2014/main" id="{25D7697E-14B5-4ABE-70C1-C33BBF7DC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13"/>
          <a:stretch/>
        </p:blipFill>
        <p:spPr>
          <a:xfrm>
            <a:off x="4684465" y="3318571"/>
            <a:ext cx="8658025" cy="35394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298D9A-4173-9EF2-86F2-CC2458928E02}"/>
              </a:ext>
            </a:extLst>
          </p:cNvPr>
          <p:cNvSpPr txBox="1"/>
          <p:nvPr/>
        </p:nvSpPr>
        <p:spPr>
          <a:xfrm>
            <a:off x="821483" y="5857728"/>
            <a:ext cx="47719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600" kern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 2024</a:t>
            </a:r>
            <a:endParaRPr lang="en-SI" sz="1400" kern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727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6013D12F-8AD6-B506-DA75-9C26772F28A5}"/>
              </a:ext>
            </a:extLst>
          </p:cNvPr>
          <p:cNvGrpSpPr/>
          <p:nvPr/>
        </p:nvGrpSpPr>
        <p:grpSpPr>
          <a:xfrm>
            <a:off x="6931094" y="1258173"/>
            <a:ext cx="4796537" cy="3842359"/>
            <a:chOff x="8163468" y="2547137"/>
            <a:chExt cx="4009381" cy="320553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9296AED-B16E-D215-EF6F-4D554C8AE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3468" y="3055428"/>
              <a:ext cx="4009381" cy="2697239"/>
              <a:chOff x="1682139" y="2311118"/>
              <a:chExt cx="3995512" cy="2687910"/>
            </a:xfrm>
          </p:grpSpPr>
          <p:graphicFrame>
            <p:nvGraphicFramePr>
              <p:cNvPr id="61" name="Chart 3">
                <a:extLst>
                  <a:ext uri="{FF2B5EF4-FFF2-40B4-BE49-F238E27FC236}">
                    <a16:creationId xmlns:a16="http://schemas.microsoft.com/office/drawing/2014/main" id="{CBF85C5B-A587-BC70-65F1-3C48470C2906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682139" y="2311118"/>
              <a:ext cx="3995512" cy="268791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 useBgFill="1">
            <p:nvSpPr>
              <p:cNvPr id="62" name="Oval 61">
                <a:extLst>
                  <a:ext uri="{FF2B5EF4-FFF2-40B4-BE49-F238E27FC236}">
                    <a16:creationId xmlns:a16="http://schemas.microsoft.com/office/drawing/2014/main" id="{558593EB-A9F5-AEEB-745D-3BE6275B9543}"/>
                  </a:ext>
                </a:extLst>
              </p:cNvPr>
              <p:cNvSpPr/>
              <p:nvPr/>
            </p:nvSpPr>
            <p:spPr>
              <a:xfrm>
                <a:off x="2600838" y="2576017"/>
                <a:ext cx="2158112" cy="21581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63" name="Graphic 62" descr="Arrow: Clockwise curve with solid fill">
              <a:extLst>
                <a:ext uri="{FF2B5EF4-FFF2-40B4-BE49-F238E27FC236}">
                  <a16:creationId xmlns:a16="http://schemas.microsoft.com/office/drawing/2014/main" id="{B4CB9CB0-AA04-7189-B190-9CAB60E09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3682731">
              <a:off x="10096828" y="2547137"/>
              <a:ext cx="605732" cy="605732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85F1659-5F77-02B6-5375-FA76DD89AE36}"/>
                </a:ext>
              </a:extLst>
            </p:cNvPr>
            <p:cNvSpPr txBox="1"/>
            <p:nvPr/>
          </p:nvSpPr>
          <p:spPr>
            <a:xfrm rot="21545076">
              <a:off x="10815953" y="2609426"/>
              <a:ext cx="1355944" cy="5135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sl-SI" sz="1600" b="1" dirty="0">
                  <a:solidFill>
                    <a:srgbClr val="99CA3C"/>
                  </a:solidFill>
                </a:rPr>
                <a:t>9 žensk (21 %)</a:t>
              </a:r>
              <a:r>
                <a:rPr lang="sl-SI" sz="1400" b="1" dirty="0">
                  <a:solidFill>
                    <a:srgbClr val="C00000"/>
                  </a:solidFill>
                </a:rPr>
                <a:t> </a:t>
              </a:r>
              <a:br>
                <a:rPr lang="sl-SI" sz="1400" b="1" dirty="0">
                  <a:solidFill>
                    <a:srgbClr val="C00000"/>
                  </a:solidFill>
                </a:rPr>
              </a:br>
              <a:r>
                <a:rPr lang="sl-SI" sz="1200" dirty="0"/>
                <a:t>kot novoimenovane članice v NS</a:t>
              </a:r>
            </a:p>
          </p:txBody>
        </p:sp>
      </p:grpSp>
      <p:pic>
        <p:nvPicPr>
          <p:cNvPr id="6" name="Picture 5" descr="A person and person standing on two arrows&#10;&#10;Description automatically generated">
            <a:extLst>
              <a:ext uri="{FF2B5EF4-FFF2-40B4-BE49-F238E27FC236}">
                <a16:creationId xmlns:a16="http://schemas.microsoft.com/office/drawing/2014/main" id="{AB1CA5EB-7295-7C94-D7D2-A16F0F12CC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40000"/>
          </a:blip>
          <a:srcRect b="71587"/>
          <a:stretch/>
        </p:blipFill>
        <p:spPr>
          <a:xfrm>
            <a:off x="10446109" y="220355"/>
            <a:ext cx="1574311" cy="264357"/>
          </a:xfrm>
          <a:prstGeom prst="rect">
            <a:avLst/>
          </a:prstGeom>
        </p:spPr>
      </p:pic>
      <p:sp>
        <p:nvSpPr>
          <p:cNvPr id="17" name="object 119">
            <a:extLst>
              <a:ext uri="{FF2B5EF4-FFF2-40B4-BE49-F238E27FC236}">
                <a16:creationId xmlns:a16="http://schemas.microsoft.com/office/drawing/2014/main" id="{CB05B27C-B1DC-72A1-179E-91FE121DC034}"/>
              </a:ext>
            </a:extLst>
          </p:cNvPr>
          <p:cNvSpPr txBox="1"/>
          <p:nvPr/>
        </p:nvSpPr>
        <p:spPr>
          <a:xfrm>
            <a:off x="428189" y="6377751"/>
            <a:ext cx="1146101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33045" lvl="0" indent="0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r>
              <a:rPr lang="sl-SI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HIT d.d. Nova Gorica</a:t>
            </a:r>
            <a:r>
              <a:rPr lang="sl-SI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INFRA </a:t>
            </a:r>
            <a:r>
              <a:rPr lang="sl-SI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d.o.o</a:t>
            </a:r>
            <a:r>
              <a:rPr lang="sl-SI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– 2 skupščini</a:t>
            </a:r>
            <a:br>
              <a:rPr lang="sl-SI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l-SI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**Odstopanje v razliki novoimenovanih članov, odstopov in odpoklicev temelji na povečanem ali pomanjšanem številu članov nadzornih svetov.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0ED70A88-E362-910F-26FA-139486AEF0B9}"/>
              </a:ext>
            </a:extLst>
          </p:cNvPr>
          <p:cNvSpPr txBox="1">
            <a:spLocks/>
          </p:cNvSpPr>
          <p:nvPr/>
        </p:nvSpPr>
        <p:spPr bwMode="gray">
          <a:xfrm>
            <a:off x="659789" y="1211310"/>
            <a:ext cx="8669571" cy="9148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letu 2023 je SDH v 20 državnih </a:t>
            </a:r>
            <a:r>
              <a:rPr lang="sl-SI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družbah</a:t>
            </a: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22 skupščinah* odločal o 42-ih novih članih NS.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A8CE348-20CF-753A-B830-D1519F2EE5E9}"/>
              </a:ext>
            </a:extLst>
          </p:cNvPr>
          <p:cNvSpPr>
            <a:spLocks/>
          </p:cNvSpPr>
          <p:nvPr/>
        </p:nvSpPr>
        <p:spPr>
          <a:xfrm>
            <a:off x="8287763" y="3036169"/>
            <a:ext cx="2083195" cy="989502"/>
          </a:xfrm>
          <a:prstGeom prst="roundRect">
            <a:avLst>
              <a:gd name="adj" fmla="val 4435"/>
            </a:avLst>
          </a:prstGeom>
          <a:solidFill>
            <a:schemeClr val="bg1"/>
          </a:solidFill>
          <a:ln>
            <a:noFill/>
          </a:ln>
          <a:effectLst>
            <a:outerShdw blurRad="406400" dist="50800" dir="5400000" sx="93000" sy="9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62A6DD-3CFE-40CC-8737-5431B84C5EE2}"/>
              </a:ext>
            </a:extLst>
          </p:cNvPr>
          <p:cNvSpPr txBox="1"/>
          <p:nvPr/>
        </p:nvSpPr>
        <p:spPr>
          <a:xfrm>
            <a:off x="7863883" y="3207754"/>
            <a:ext cx="1841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99CA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42</a:t>
            </a:r>
            <a:endParaRPr lang="sl-SI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itle 11">
            <a:extLst>
              <a:ext uri="{FF2B5EF4-FFF2-40B4-BE49-F238E27FC236}">
                <a16:creationId xmlns:a16="http://schemas.microsoft.com/office/drawing/2014/main" id="{C7625C97-CE85-C356-CC47-04075C3A9A8C}"/>
              </a:ext>
            </a:extLst>
          </p:cNvPr>
          <p:cNvSpPr txBox="1">
            <a:spLocks/>
          </p:cNvSpPr>
          <p:nvPr/>
        </p:nvSpPr>
        <p:spPr bwMode="gray">
          <a:xfrm>
            <a:off x="649358" y="205017"/>
            <a:ext cx="11251164" cy="530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sl-SI" sz="1800" dirty="0">
                <a:solidFill>
                  <a:srgbClr val="99CA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br>
              <a:rPr lang="en-US" sz="1800" dirty="0">
                <a:solidFill>
                  <a:srgbClr val="99CA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Poročilo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glasovanju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SDH za 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člane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NS</a:t>
            </a:r>
            <a:r>
              <a:rPr lang="sl-SI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skupščinah državnih družb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2400" dirty="0">
                <a:solidFill>
                  <a:srgbClr val="869D0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letu 2023 </a:t>
            </a:r>
            <a:endParaRPr lang="en-US" sz="1600" dirty="0">
              <a:solidFill>
                <a:srgbClr val="869D0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CCDF02-BDD6-B350-4CEA-207B56DB059E}"/>
              </a:ext>
            </a:extLst>
          </p:cNvPr>
          <p:cNvSpPr txBox="1"/>
          <p:nvPr/>
        </p:nvSpPr>
        <p:spPr>
          <a:xfrm>
            <a:off x="619162" y="1729304"/>
            <a:ext cx="5845538" cy="261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99CA3C"/>
              </a:buClr>
              <a:buFont typeface="Wingdings" panose="05000000000000000000" pitchFamily="2" charset="2"/>
              <a:buChar char="§"/>
              <a:defRPr/>
            </a:pPr>
            <a:r>
              <a:rPr lang="sl-SI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Izmed 42-ih novoimenovanih članov NS je bilo 33 moških ( </a:t>
            </a:r>
            <a:r>
              <a:rPr lang="sl-SI" sz="1600" b="1" dirty="0">
                <a:solidFill>
                  <a:srgbClr val="99CA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79 %, </a:t>
            </a:r>
            <a:r>
              <a:rPr lang="sl-SI" sz="16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l. 2022 </a:t>
            </a:r>
            <a:r>
              <a:rPr lang="sl-SI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72 %) </a:t>
            </a: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sl-SI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žensk (</a:t>
            </a:r>
            <a:r>
              <a:rPr lang="sl-SI" sz="1600" b="1" dirty="0">
                <a:solidFill>
                  <a:srgbClr val="99CA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21 %, </a:t>
            </a:r>
            <a:r>
              <a:rPr lang="sl-SI" sz="16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l.2022 </a:t>
            </a:r>
            <a:r>
              <a:rPr lang="sl-SI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28 %</a:t>
            </a: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  <a:endParaRPr kumimoji="0" lang="sl-SI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99CA3C"/>
              </a:buClr>
              <a:buFont typeface="Wingdings" panose="05000000000000000000" pitchFamily="2" charset="2"/>
              <a:buChar char="§"/>
              <a:defRPr/>
            </a:pPr>
            <a:r>
              <a:rPr lang="sl-SI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Izmed 42-ih novoimenovanih članov NS** je bilo: </a:t>
            </a:r>
          </a:p>
          <a:p>
            <a:pPr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99CA3C"/>
              </a:buClr>
              <a:defRPr/>
            </a:pPr>
            <a:r>
              <a:rPr lang="sl-SI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- 6 rednih potekov mandatov, </a:t>
            </a:r>
          </a:p>
          <a:p>
            <a:pPr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99CA3C"/>
              </a:buClr>
              <a:defRPr/>
            </a:pPr>
            <a:r>
              <a:rPr lang="sl-SI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- 16 odstopov članov NS in </a:t>
            </a:r>
          </a:p>
          <a:p>
            <a:pPr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99CA3C"/>
              </a:buClr>
              <a:defRPr/>
            </a:pPr>
            <a:r>
              <a:rPr lang="sl-SI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- 14 odpoklicev članov NS s strani SDH.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445049-E976-D800-58E1-89829C3A9AFF}"/>
              </a:ext>
            </a:extLst>
          </p:cNvPr>
          <p:cNvSpPr txBox="1"/>
          <p:nvPr/>
        </p:nvSpPr>
        <p:spPr>
          <a:xfrm>
            <a:off x="8995767" y="3259715"/>
            <a:ext cx="128442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Novoimenovanih članov</a:t>
            </a:r>
            <a:br>
              <a:rPr kumimoji="0" lang="sl-SI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l-SI" sz="1050" b="1" dirty="0">
                <a:solidFill>
                  <a:srgbClr val="99CA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letu 2023</a:t>
            </a:r>
          </a:p>
        </p:txBody>
      </p:sp>
      <p:pic>
        <p:nvPicPr>
          <p:cNvPr id="40" name="Graphic 39" descr="Arrow: Clockwise curve with solid fill">
            <a:extLst>
              <a:ext uri="{FF2B5EF4-FFF2-40B4-BE49-F238E27FC236}">
                <a16:creationId xmlns:a16="http://schemas.microsoft.com/office/drawing/2014/main" id="{5E6C9C1C-3BE5-AE45-F3D0-C77E5AAD46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420839">
            <a:off x="9235896" y="5138002"/>
            <a:ext cx="726070" cy="7246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011FB85-BCC4-79B7-06F6-1CFB0F49C990}"/>
              </a:ext>
            </a:extLst>
          </p:cNvPr>
          <p:cNvSpPr txBox="1"/>
          <p:nvPr/>
        </p:nvSpPr>
        <p:spPr>
          <a:xfrm rot="21545076">
            <a:off x="7645399" y="5746622"/>
            <a:ext cx="211932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sl-SI" sz="1600" b="1" dirty="0">
                <a:solidFill>
                  <a:srgbClr val="99CA3C"/>
                </a:solidFill>
              </a:rPr>
              <a:t>33 moških (79 %)</a:t>
            </a:r>
            <a:r>
              <a:rPr lang="sl-SI" sz="1400" b="1" dirty="0">
                <a:solidFill>
                  <a:srgbClr val="C00000"/>
                </a:solidFill>
              </a:rPr>
              <a:t> </a:t>
            </a:r>
            <a:br>
              <a:rPr lang="sl-SI" sz="1400" b="1" dirty="0">
                <a:solidFill>
                  <a:srgbClr val="C00000"/>
                </a:solidFill>
              </a:rPr>
            </a:br>
            <a:r>
              <a:rPr lang="sl-SI" sz="1200" dirty="0"/>
              <a:t>kot novoimenovani člani v 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43B393-5788-EB56-3A4B-665E0266F521}"/>
              </a:ext>
            </a:extLst>
          </p:cNvPr>
          <p:cNvSpPr txBox="1"/>
          <p:nvPr/>
        </p:nvSpPr>
        <p:spPr>
          <a:xfrm>
            <a:off x="619162" y="4677980"/>
            <a:ext cx="6442079" cy="1161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>
                <a:srgbClr val="99CA3C"/>
              </a:buClr>
              <a:defRPr/>
            </a:pPr>
            <a:r>
              <a:rPr lang="sl-SI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Razlika med imenovanji manj zastoopanega spola (Ž) v NS med letoma 2022 in 2023 kaže na </a:t>
            </a:r>
            <a:r>
              <a:rPr lang="sl-SI" sz="1600" b="1" dirty="0">
                <a:solidFill>
                  <a:srgbClr val="99CA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poslabšanje razmerja </a:t>
            </a:r>
            <a:r>
              <a:rPr lang="sl-SI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novoimenovanih članov NS v 2023 za ženske</a:t>
            </a:r>
            <a:r>
              <a:rPr lang="sl-SI" sz="1600" b="1" dirty="0">
                <a:solidFill>
                  <a:srgbClr val="99CA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82220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 txBox="1">
            <a:spLocks/>
          </p:cNvSpPr>
          <p:nvPr/>
        </p:nvSpPr>
        <p:spPr>
          <a:xfrm>
            <a:off x="1678669" y="1859180"/>
            <a:ext cx="4140000" cy="3929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638" indent="-274638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1325" indent="-166688" algn="l" defTabSz="914400" rtl="0" eaLnBrk="1" latinLnBrk="0" hangingPunct="1">
              <a:spcBef>
                <a:spcPts val="1200"/>
              </a:spcBef>
              <a:buFont typeface="Arial" pitchFamily="34" charset="0"/>
              <a:buChar char="−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1325" indent="-166688" algn="l" defTabSz="914400" rtl="0" eaLnBrk="1" latinLnBrk="0" hangingPunct="1">
              <a:spcBef>
                <a:spcPts val="1200"/>
              </a:spcBef>
              <a:buFont typeface="Arial" pitchFamily="34" charset="0"/>
              <a:buChar char="−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47675" indent="-180975" algn="l" defTabSz="914400" rtl="0" eaLnBrk="1" latinLnBrk="0" hangingPunct="1">
              <a:spcBef>
                <a:spcPts val="1200"/>
              </a:spcBef>
              <a:buFont typeface="Arial" pitchFamily="34" charset="0"/>
              <a:buChar char="−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441325" indent="-166688" algn="l" defTabSz="914400" rtl="0" eaLnBrk="1" latinLnBrk="0" hangingPunct="1">
              <a:spcBef>
                <a:spcPts val="1200"/>
              </a:spcBef>
              <a:buFont typeface="Arial" pitchFamily="34" charset="0"/>
              <a:buChar char="−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marR="0" lvl="0" indent="-2746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le 11"/>
          <p:cNvSpPr txBox="1">
            <a:spLocks/>
          </p:cNvSpPr>
          <p:nvPr/>
        </p:nvSpPr>
        <p:spPr bwMode="gray">
          <a:xfrm>
            <a:off x="416556" y="543082"/>
            <a:ext cx="7112411" cy="5013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sl-SI" sz="2000" dirty="0">
                <a:solidFill>
                  <a:srgbClr val="869D0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Glasovanja SDH </a:t>
            </a:r>
            <a:r>
              <a:rPr lang="sl-SI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skupščinah državnih družb </a:t>
            </a:r>
            <a:r>
              <a:rPr lang="sl-SI" sz="2000" dirty="0">
                <a:solidFill>
                  <a:srgbClr val="869D0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2020-</a:t>
            </a:r>
            <a:r>
              <a:rPr lang="en-GB" sz="2000" dirty="0">
                <a:solidFill>
                  <a:srgbClr val="869D0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  <a:endParaRPr lang="en-US" sz="2000" dirty="0">
              <a:solidFill>
                <a:srgbClr val="869D0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D73001C-AB50-4600-2881-DB79EAB0E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927106"/>
              </p:ext>
            </p:extLst>
          </p:nvPr>
        </p:nvGraphicFramePr>
        <p:xfrm>
          <a:off x="416556" y="1697259"/>
          <a:ext cx="7015195" cy="488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CC4AD28-5A43-784B-68C7-5A4AF478E789}"/>
              </a:ext>
            </a:extLst>
          </p:cNvPr>
          <p:cNvSpPr txBox="1"/>
          <p:nvPr/>
        </p:nvSpPr>
        <p:spPr>
          <a:xfrm>
            <a:off x="927350" y="3562370"/>
            <a:ext cx="514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0E961-E36F-ECB8-D05E-7BC7BEBE7F11}"/>
              </a:ext>
            </a:extLst>
          </p:cNvPr>
          <p:cNvSpPr txBox="1"/>
          <p:nvPr/>
        </p:nvSpPr>
        <p:spPr>
          <a:xfrm>
            <a:off x="1361376" y="2397250"/>
            <a:ext cx="514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70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170DD1-D8C1-1070-0051-D7E35CCDF4BF}"/>
              </a:ext>
            </a:extLst>
          </p:cNvPr>
          <p:cNvSpPr txBox="1"/>
          <p:nvPr/>
        </p:nvSpPr>
        <p:spPr>
          <a:xfrm>
            <a:off x="1771530" y="2674816"/>
            <a:ext cx="514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64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0074FE-A7A9-9297-895F-3D24339411BB}"/>
              </a:ext>
            </a:extLst>
          </p:cNvPr>
          <p:cNvSpPr txBox="1"/>
          <p:nvPr/>
        </p:nvSpPr>
        <p:spPr>
          <a:xfrm>
            <a:off x="3204848" y="4485889"/>
            <a:ext cx="514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2DC879-0510-7A40-80E7-2118CCA56AE3}"/>
              </a:ext>
            </a:extLst>
          </p:cNvPr>
          <p:cNvSpPr txBox="1"/>
          <p:nvPr/>
        </p:nvSpPr>
        <p:spPr>
          <a:xfrm>
            <a:off x="3595997" y="4355084"/>
            <a:ext cx="514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27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C1ED95-0C9E-19BE-8A36-C52EE589B236}"/>
              </a:ext>
            </a:extLst>
          </p:cNvPr>
          <p:cNvSpPr txBox="1"/>
          <p:nvPr/>
        </p:nvSpPr>
        <p:spPr>
          <a:xfrm>
            <a:off x="3999271" y="4137342"/>
            <a:ext cx="514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32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10A971-6426-F6C4-3275-C65ADDE93671}"/>
              </a:ext>
            </a:extLst>
          </p:cNvPr>
          <p:cNvSpPr txBox="1"/>
          <p:nvPr/>
        </p:nvSpPr>
        <p:spPr>
          <a:xfrm>
            <a:off x="5457320" y="4616694"/>
            <a:ext cx="514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D1CB5A-E04E-6CC4-556A-AF528C6E4657}"/>
              </a:ext>
            </a:extLst>
          </p:cNvPr>
          <p:cNvSpPr txBox="1"/>
          <p:nvPr/>
        </p:nvSpPr>
        <p:spPr>
          <a:xfrm>
            <a:off x="5832180" y="4517804"/>
            <a:ext cx="514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28B162-8F6D-810C-DCFE-ED5265C90654}"/>
              </a:ext>
            </a:extLst>
          </p:cNvPr>
          <p:cNvSpPr txBox="1"/>
          <p:nvPr/>
        </p:nvSpPr>
        <p:spPr>
          <a:xfrm>
            <a:off x="6255833" y="4617527"/>
            <a:ext cx="514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5A2489-3A0F-0660-A04F-ACD80F8F7906}"/>
              </a:ext>
            </a:extLst>
          </p:cNvPr>
          <p:cNvSpPr txBox="1"/>
          <p:nvPr/>
        </p:nvSpPr>
        <p:spPr>
          <a:xfrm>
            <a:off x="8139270" y="1784398"/>
            <a:ext cx="37100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Gibanje deleža žensk kot manj zastopanega spola med novoimenovanimi člani NS 2020-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  <a:endParaRPr lang="sl-SI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616EBD-D92B-A1BA-B71A-D4A0E9B49D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750"/>
          <a:stretch/>
        </p:blipFill>
        <p:spPr>
          <a:xfrm>
            <a:off x="7714575" y="0"/>
            <a:ext cx="4467497" cy="883276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A6F82B-61F1-992C-92C6-4C277133C1D3}"/>
              </a:ext>
            </a:extLst>
          </p:cNvPr>
          <p:cNvGraphicFramePr/>
          <p:nvPr/>
        </p:nvGraphicFramePr>
        <p:xfrm>
          <a:off x="8139271" y="2936426"/>
          <a:ext cx="3710009" cy="2022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0113043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and person standing on a road with arrows pointing up&#10;&#10;Description automatically generated">
            <a:extLst>
              <a:ext uri="{FF2B5EF4-FFF2-40B4-BE49-F238E27FC236}">
                <a16:creationId xmlns:a16="http://schemas.microsoft.com/office/drawing/2014/main" id="{C27802B2-632B-C9B2-7A8D-48C0FAB76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13"/>
          <a:stretch/>
        </p:blipFill>
        <p:spPr>
          <a:xfrm>
            <a:off x="865198" y="2502544"/>
            <a:ext cx="10254734" cy="41921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39CE10-DE6D-CFA8-9E20-069285D19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37" y="1005161"/>
            <a:ext cx="2108621" cy="3942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52E5BC-FB2F-3E4B-D6F5-F6D6864E8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138" y="332481"/>
            <a:ext cx="2325241" cy="731719"/>
          </a:xfrm>
          <a:prstGeom prst="rect">
            <a:avLst/>
          </a:prstGeom>
        </p:spPr>
      </p:pic>
      <p:pic>
        <p:nvPicPr>
          <p:cNvPr id="8" name="Picture 7" descr="A person and person standing on a road with arrows pointing up&#10;&#10;Description automatically generated">
            <a:extLst>
              <a:ext uri="{FF2B5EF4-FFF2-40B4-BE49-F238E27FC236}">
                <a16:creationId xmlns:a16="http://schemas.microsoft.com/office/drawing/2014/main" id="{07715079-ABB3-C41A-0F10-E93DE54E9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268"/>
          <a:stretch/>
        </p:blipFill>
        <p:spPr>
          <a:xfrm>
            <a:off x="3168495" y="1933920"/>
            <a:ext cx="5386884" cy="979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CB806D-80D5-0C11-A8FF-F92F46875017}"/>
              </a:ext>
            </a:extLst>
          </p:cNvPr>
          <p:cNvSpPr txBox="1"/>
          <p:nvPr/>
        </p:nvSpPr>
        <p:spPr>
          <a:xfrm>
            <a:off x="3734873" y="1030082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/>
              <a:t>Zahvala partnerju projekta</a:t>
            </a:r>
          </a:p>
        </p:txBody>
      </p:sp>
    </p:spTree>
    <p:extLst>
      <p:ext uri="{BB962C8B-B14F-4D97-AF65-F5344CB8AC3E}">
        <p14:creationId xmlns:p14="http://schemas.microsoft.com/office/powerpoint/2010/main" val="29678653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7440F26-80A1-837C-8E72-A6A678928CC1}"/>
              </a:ext>
            </a:extLst>
          </p:cNvPr>
          <p:cNvSpPr/>
          <p:nvPr/>
        </p:nvSpPr>
        <p:spPr>
          <a:xfrm rot="16200000" flipH="1">
            <a:off x="5652247" y="318247"/>
            <a:ext cx="5782235" cy="7297271"/>
          </a:xfrm>
          <a:custGeom>
            <a:avLst/>
            <a:gdLst>
              <a:gd name="connsiteX0" fmla="*/ 5333683 w 5333683"/>
              <a:gd name="connsiteY0" fmla="*/ 0 h 4616163"/>
              <a:gd name="connsiteX1" fmla="*/ 5333683 w 5333683"/>
              <a:gd name="connsiteY1" fmla="*/ 4616163 h 4616163"/>
              <a:gd name="connsiteX2" fmla="*/ 5189617 w 5333683"/>
              <a:gd name="connsiteY2" fmla="*/ 4616163 h 4616163"/>
              <a:gd name="connsiteX3" fmla="*/ 0 w 5333683"/>
              <a:gd name="connsiteY3" fmla="*/ 4616163 h 4616163"/>
              <a:gd name="connsiteX4" fmla="*/ 5107118 w 5333683"/>
              <a:gd name="connsiteY4" fmla="*/ 41905 h 4616163"/>
              <a:gd name="connsiteX5" fmla="*/ 5333683 w 5333683"/>
              <a:gd name="connsiteY5" fmla="*/ 0 h 461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3683" h="4616163">
                <a:moveTo>
                  <a:pt x="5333683" y="0"/>
                </a:moveTo>
                <a:lnTo>
                  <a:pt x="5333683" y="4616163"/>
                </a:lnTo>
                <a:lnTo>
                  <a:pt x="5189617" y="4616163"/>
                </a:lnTo>
                <a:cubicBezTo>
                  <a:pt x="3743981" y="4616163"/>
                  <a:pt x="2030634" y="4616163"/>
                  <a:pt x="0" y="4616163"/>
                </a:cubicBezTo>
                <a:cubicBezTo>
                  <a:pt x="733823" y="2313777"/>
                  <a:pt x="2688285" y="540000"/>
                  <a:pt x="5107118" y="41905"/>
                </a:cubicBezTo>
                <a:lnTo>
                  <a:pt x="5333683" y="0"/>
                </a:lnTo>
                <a:close/>
              </a:path>
            </a:pathLst>
          </a:custGeom>
          <a:gradFill>
            <a:gsLst>
              <a:gs pos="0">
                <a:srgbClr val="99CA3C"/>
              </a:gs>
              <a:gs pos="100000">
                <a:srgbClr val="99CA3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A person and person standing on a road with arrows pointing up&#10;&#10;Description automatically generated">
            <a:extLst>
              <a:ext uri="{FF2B5EF4-FFF2-40B4-BE49-F238E27FC236}">
                <a16:creationId xmlns:a16="http://schemas.microsoft.com/office/drawing/2014/main" id="{25D7697E-14B5-4ABE-70C1-C33BBF7DC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13"/>
          <a:stretch/>
        </p:blipFill>
        <p:spPr>
          <a:xfrm>
            <a:off x="4684465" y="3318571"/>
            <a:ext cx="8658025" cy="3539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4DC892-BDFE-F729-C689-20C878A94B17}"/>
              </a:ext>
            </a:extLst>
          </p:cNvPr>
          <p:cNvSpPr txBox="1"/>
          <p:nvPr/>
        </p:nvSpPr>
        <p:spPr>
          <a:xfrm>
            <a:off x="678378" y="398348"/>
            <a:ext cx="4006087" cy="584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SI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Veljavni </a:t>
            </a:r>
            <a:r>
              <a:rPr lang="en-SI" sz="2800" b="1" dirty="0">
                <a:solidFill>
                  <a:srgbClr val="869D0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normativni okvir</a:t>
            </a:r>
            <a:r>
              <a:rPr lang="en-SI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 področju raznolikosti in doseganja uravnotežene spolne raznolikosti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</a:t>
            </a:r>
            <a:r>
              <a:rPr lang="en-SI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organih vodenja in nadzora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869D0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</a:t>
            </a:r>
            <a:r>
              <a:rPr lang="en-SI" sz="2800" b="1" dirty="0">
                <a:solidFill>
                  <a:srgbClr val="869D0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Sloveniji </a:t>
            </a:r>
          </a:p>
        </p:txBody>
      </p:sp>
    </p:spTree>
    <p:extLst>
      <p:ext uri="{BB962C8B-B14F-4D97-AF65-F5344CB8AC3E}">
        <p14:creationId xmlns:p14="http://schemas.microsoft.com/office/powerpoint/2010/main" val="380798827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32DE8-B987-77AF-6E8F-1D15D412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35" y="258234"/>
            <a:ext cx="10515600" cy="549274"/>
          </a:xfrm>
        </p:spPr>
        <p:txBody>
          <a:bodyPr/>
          <a:lstStyle/>
          <a:p>
            <a:r>
              <a:rPr lang="sl-SI" b="0" dirty="0"/>
              <a:t>Trenutna zakonska regulacija v Sloveniji v ZGD-1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A759E-1FBE-8B7A-63F3-C60B79806B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35" y="1010804"/>
            <a:ext cx="10778181" cy="116164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sz="2000" b="0" dirty="0"/>
              <a:t>V skladu z 70. členom ZGD-1 morajo družbe v poslovnem poročilu prikazati opis politike, ki jo v skladu s priporočeno dobro prakso oblikuje in sprejme nadzorni svet.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131017-5C54-AAF4-284C-25674F2A7629}"/>
              </a:ext>
            </a:extLst>
          </p:cNvPr>
          <p:cNvSpPr txBox="1"/>
          <p:nvPr/>
        </p:nvSpPr>
        <p:spPr>
          <a:xfrm>
            <a:off x="650836" y="2375748"/>
            <a:ext cx="10778181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(3) V </a:t>
            </a:r>
            <a:r>
              <a:rPr lang="sl-SI" dirty="0"/>
              <a:t>poslovnem poročilu morajo biti prikazani tudi:</a:t>
            </a:r>
          </a:p>
          <a:p>
            <a:pPr>
              <a:lnSpc>
                <a:spcPct val="150000"/>
              </a:lnSpc>
            </a:pPr>
            <a:r>
              <a:rPr lang="sl-SI" dirty="0"/>
              <a:t>-        vsi pomembnejši poslovni dogodki, ki so nastopili po koncu poslovnega leta;</a:t>
            </a:r>
          </a:p>
          <a:p>
            <a:pPr>
              <a:lnSpc>
                <a:spcPct val="150000"/>
              </a:lnSpc>
            </a:pPr>
            <a:r>
              <a:rPr lang="sl-SI" dirty="0"/>
              <a:t>-        pričakovani razvoj družbe;</a:t>
            </a:r>
          </a:p>
          <a:p>
            <a:pPr>
              <a:lnSpc>
                <a:spcPct val="150000"/>
              </a:lnSpc>
            </a:pPr>
            <a:r>
              <a:rPr lang="sl-SI" dirty="0"/>
              <a:t>-        aktivnosti družbe na področju raziskav in razvoja, </a:t>
            </a:r>
          </a:p>
          <a:p>
            <a:pPr>
              <a:lnSpc>
                <a:spcPct val="150000"/>
              </a:lnSpc>
            </a:pPr>
            <a:r>
              <a:rPr lang="sl-SI" dirty="0"/>
              <a:t>-        obstoj podružnic družbe in</a:t>
            </a:r>
          </a:p>
          <a:p>
            <a:pPr>
              <a:lnSpc>
                <a:spcPct val="150000"/>
              </a:lnSpc>
            </a:pPr>
            <a:r>
              <a:rPr lang="sl-SI" dirty="0"/>
              <a:t>-        </a:t>
            </a:r>
            <a:r>
              <a:rPr lang="sl-SI" b="1" dirty="0"/>
              <a:t>opis politike raznolikosti</a:t>
            </a:r>
            <a:r>
              <a:rPr lang="sl-SI" dirty="0"/>
              <a:t>, ki se izvaja v zvezi z zastopanostjo </a:t>
            </a:r>
            <a:r>
              <a:rPr lang="sl-SI" u="sng" dirty="0"/>
              <a:t>v organih vodenja ali nadzora</a:t>
            </a:r>
            <a:r>
              <a:rPr lang="sl-SI" dirty="0"/>
              <a:t> družbe glede vidikov, kot so na primer </a:t>
            </a:r>
            <a:r>
              <a:rPr lang="sl-SI" sz="2000" b="1" dirty="0"/>
              <a:t>spol</a:t>
            </a:r>
            <a:r>
              <a:rPr lang="sl-SI" dirty="0"/>
              <a:t>, starost ali izobrazba, in </a:t>
            </a:r>
            <a:r>
              <a:rPr lang="sl-SI" b="1" dirty="0"/>
              <a:t>navedba </a:t>
            </a:r>
            <a:r>
              <a:rPr lang="sl-SI" sz="2000" b="1" dirty="0"/>
              <a:t>ciljev</a:t>
            </a:r>
            <a:r>
              <a:rPr lang="sl-SI" dirty="0"/>
              <a:t>, </a:t>
            </a:r>
            <a:r>
              <a:rPr lang="sl-SI" b="1" dirty="0"/>
              <a:t>načina izvajanja ter doseženih rezultatov politike raznolikosti </a:t>
            </a:r>
            <a:r>
              <a:rPr lang="sl-SI" dirty="0"/>
              <a:t>v obdobju poročanja. </a:t>
            </a:r>
            <a:r>
              <a:rPr lang="sl-SI" b="1" dirty="0"/>
              <a:t>Če se politika raznolikosti v družbi ne izvaja, se to navede.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DCEA6-D738-5241-4DCF-DA9116883866}"/>
              </a:ext>
            </a:extLst>
          </p:cNvPr>
          <p:cNvSpPr txBox="1"/>
          <p:nvPr/>
        </p:nvSpPr>
        <p:spPr>
          <a:xfrm>
            <a:off x="9208134" y="2827440"/>
            <a:ext cx="2181339" cy="923330"/>
          </a:xfrm>
          <a:prstGeom prst="rect">
            <a:avLst/>
          </a:prstGeom>
          <a:solidFill>
            <a:srgbClr val="869D0E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SI" dirty="0"/>
              <a:t>Implementacija evropske direktive v ZGD-1M v l. 2024 </a:t>
            </a:r>
          </a:p>
        </p:txBody>
      </p:sp>
    </p:spTree>
    <p:extLst>
      <p:ext uri="{BB962C8B-B14F-4D97-AF65-F5344CB8AC3E}">
        <p14:creationId xmlns:p14="http://schemas.microsoft.com/office/powerpoint/2010/main" val="52536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A2BF-8034-A370-E59E-0A520652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Slovenski kodeks upravljanja javnih delniških družb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AA7AA9-D84B-4EAC-1AE8-8D435AFC0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83961"/>
            <a:ext cx="7772400" cy="2840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EAD744-7ADE-82A9-F118-55BEF24C1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5" y="3532145"/>
            <a:ext cx="7772400" cy="24884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31F8F4-BA91-D585-E29C-BB49734D470B}"/>
                  </a:ext>
                </a:extLst>
              </p14:cNvPr>
              <p14:cNvContentPartPr/>
              <p14:nvPr/>
            </p14:nvContentPartPr>
            <p14:xfrm>
              <a:off x="2834844" y="4184231"/>
              <a:ext cx="2742840" cy="48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31F8F4-BA91-D585-E29C-BB49734D47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0524" y="4179911"/>
                <a:ext cx="2751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C0E0D5-9E53-DD12-2E75-384B32E6C40B}"/>
                  </a:ext>
                </a:extLst>
              </p14:cNvPr>
              <p14:cNvContentPartPr/>
              <p14:nvPr/>
            </p14:nvContentPartPr>
            <p14:xfrm>
              <a:off x="1485204" y="4421471"/>
              <a:ext cx="1888200" cy="15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C0E0D5-9E53-DD12-2E75-384B32E6C4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0884" y="4417151"/>
                <a:ext cx="18968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85B40B8-E7BB-A9B2-8B57-DEBD504229A6}"/>
                  </a:ext>
                </a:extLst>
              </p14:cNvPr>
              <p14:cNvContentPartPr/>
              <p14:nvPr/>
            </p14:nvContentPartPr>
            <p14:xfrm>
              <a:off x="3284844" y="4641791"/>
              <a:ext cx="1830600" cy="1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85B40B8-E7BB-A9B2-8B57-DEBD504229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80524" y="4637471"/>
                <a:ext cx="1839240" cy="2268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C2D06D8C-5852-91FE-DFA1-71CAE7A821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15" y="1481235"/>
            <a:ext cx="3450680" cy="48856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173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70B0F1B-3B8E-2029-D84C-E2F4E2C9F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005"/>
            <a:ext cx="10515600" cy="549274"/>
          </a:xfrm>
        </p:spPr>
        <p:txBody>
          <a:bodyPr/>
          <a:lstStyle/>
          <a:p>
            <a:r>
              <a:rPr lang="sl-SI" b="0" dirty="0"/>
              <a:t>SDH kodeks za državne družbe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CC2A4F-4FFF-1A30-E513-94916019F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57339"/>
            <a:ext cx="7772400" cy="216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474CDA-5CBC-03EC-AB83-DE8DE09A8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76" y="2731296"/>
            <a:ext cx="6363058" cy="41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4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D2E0-4095-3048-8255-57F84DD5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47120"/>
            <a:ext cx="2798064" cy="2304288"/>
          </a:xfrm>
        </p:spPr>
        <p:txBody>
          <a:bodyPr anchor="b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sl-SI" sz="3200" dirty="0">
                <a:solidFill>
                  <a:srgbClr val="6699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Pobuda </a:t>
            </a:r>
            <a:br>
              <a:rPr lang="sl-SI" sz="3200" dirty="0">
                <a:solidFill>
                  <a:srgbClr val="6699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l-SI" sz="3200" dirty="0">
                <a:solidFill>
                  <a:srgbClr val="6699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40/33/2026 </a:t>
            </a:r>
            <a:br>
              <a:rPr lang="sl-SI" sz="3200" dirty="0">
                <a:solidFill>
                  <a:srgbClr val="6699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l-SI" sz="3200" dirty="0">
                <a:solidFill>
                  <a:srgbClr val="6699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iz leta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AF2B2-5C83-EA4F-B918-657FAB3B5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2973107"/>
            <a:ext cx="3127280" cy="30815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buFont typeface=".Apple Color Emoji UI"/>
              <a:buChar char="👫"/>
            </a:pPr>
            <a:r>
              <a:rPr lang="sl-SI" sz="1800" b="0" dirty="0"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 40 % manj zastopanega spola za člane nadzornih svetov </a:t>
            </a:r>
            <a:r>
              <a:rPr lang="sl-SI" sz="1800" dirty="0"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in </a:t>
            </a:r>
          </a:p>
          <a:p>
            <a:pPr>
              <a:lnSpc>
                <a:spcPct val="170000"/>
              </a:lnSpc>
              <a:buFont typeface=".Apple Color Emoji UI"/>
              <a:buChar char="👫"/>
            </a:pPr>
            <a:r>
              <a:rPr lang="sl-SI" sz="1800" b="0" dirty="0"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33 % skupaj za člane nadzornih svetov in uprav </a:t>
            </a:r>
          </a:p>
          <a:p>
            <a:pPr>
              <a:lnSpc>
                <a:spcPct val="170000"/>
              </a:lnSpc>
              <a:buFont typeface=".Apple Color Emoji UI"/>
              <a:buChar char="🏆"/>
            </a:pPr>
            <a:r>
              <a:rPr lang="sl-SI" sz="1800" b="0" dirty="0"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v borznih in državnih družbah </a:t>
            </a:r>
          </a:p>
          <a:p>
            <a:pPr>
              <a:lnSpc>
                <a:spcPct val="170000"/>
              </a:lnSpc>
              <a:buFont typeface=".Apple Color Emoji UI"/>
              <a:buChar char="🏆"/>
            </a:pPr>
            <a:r>
              <a:rPr lang="sl-SI" sz="1800" b="0" dirty="0"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do konca leta 2026</a:t>
            </a:r>
          </a:p>
          <a:p>
            <a:pPr>
              <a:lnSpc>
                <a:spcPct val="170000"/>
              </a:lnSpc>
              <a:buFont typeface=".Apple Color Emoji UI"/>
              <a:buChar char="🏆"/>
            </a:pPr>
            <a:endParaRPr lang="sl-SI" sz="11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70000"/>
              </a:lnSpc>
              <a:buFont typeface=".Apple Color Emoji UI"/>
              <a:buChar char="🏆"/>
            </a:pPr>
            <a:endParaRPr lang="en-US" sz="11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70000"/>
              </a:lnSpc>
            </a:pPr>
            <a:endParaRPr lang="en-US" sz="11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952669F-4E2B-B349-9298-F8F657F14A00}"/>
              </a:ext>
            </a:extLst>
          </p:cNvPr>
          <p:cNvPicPr/>
          <p:nvPr/>
        </p:nvPicPr>
        <p:blipFill rotWithShape="1">
          <a:blip r:embed="rId3"/>
          <a:srcRect b="5063"/>
          <a:stretch/>
        </p:blipFill>
        <p:spPr>
          <a:xfrm>
            <a:off x="4155492" y="1221172"/>
            <a:ext cx="5143504" cy="299951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0BF3AD9-C654-DF49-B397-763A5C603F5E}"/>
              </a:ext>
            </a:extLst>
          </p:cNvPr>
          <p:cNvGrpSpPr/>
          <p:nvPr/>
        </p:nvGrpSpPr>
        <p:grpSpPr>
          <a:xfrm>
            <a:off x="9708626" y="3660489"/>
            <a:ext cx="1939088" cy="714456"/>
            <a:chOff x="10262653" y="576436"/>
            <a:chExt cx="1939088" cy="7144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06E73B-2E21-094A-8896-0D50F52EF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2252" y="576436"/>
              <a:ext cx="1394235" cy="26068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D5BB8A-981E-4542-BAA4-34F0703FC16C}"/>
                </a:ext>
              </a:extLst>
            </p:cNvPr>
            <p:cNvSpPr txBox="1"/>
            <p:nvPr/>
          </p:nvSpPr>
          <p:spPr>
            <a:xfrm>
              <a:off x="10262653" y="967727"/>
              <a:ext cx="193908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sz="1500" kern="18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Partner projekta</a:t>
              </a:r>
              <a:endParaRPr lang="en-SI" sz="1500" kern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45F0158-E97C-3A42-9C46-64BF022924B5}"/>
              </a:ext>
            </a:extLst>
          </p:cNvPr>
          <p:cNvSpPr txBox="1"/>
          <p:nvPr/>
        </p:nvSpPr>
        <p:spPr>
          <a:xfrm>
            <a:off x="431372" y="340666"/>
            <a:ext cx="4865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Samoregulacija </a:t>
            </a:r>
            <a:r>
              <a:rPr lang="sl-SI" sz="3200" dirty="0">
                <a:solidFill>
                  <a:srgbClr val="869D0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 Sloveniji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740699-82A4-1B4B-AFC5-36577695E175}"/>
              </a:ext>
            </a:extLst>
          </p:cNvPr>
          <p:cNvSpPr/>
          <p:nvPr/>
        </p:nvSpPr>
        <p:spPr>
          <a:xfrm>
            <a:off x="4155492" y="4510171"/>
            <a:ext cx="5143504" cy="20744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457095" indent="-457095" defTabSz="1218919">
              <a:lnSpc>
                <a:spcPct val="150000"/>
              </a:lnSpc>
              <a:spcBef>
                <a:spcPct val="20000"/>
              </a:spcBef>
            </a:pPr>
            <a:r>
              <a:rPr lang="sl-SI" sz="2000" dirty="0">
                <a:solidFill>
                  <a:schemeClr val="tx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Poziv NS in svetom delavcev državnih in </a:t>
            </a:r>
          </a:p>
          <a:p>
            <a:pPr marL="457095" indent="-457095" defTabSz="1218919">
              <a:lnSpc>
                <a:spcPct val="150000"/>
              </a:lnSpc>
              <a:spcBef>
                <a:spcPct val="20000"/>
              </a:spcBef>
            </a:pPr>
            <a:r>
              <a:rPr lang="sl-SI" sz="2000" dirty="0">
                <a:solidFill>
                  <a:schemeClr val="tx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borznih družb za  oblikovanje ali dopolnitev </a:t>
            </a:r>
          </a:p>
          <a:p>
            <a:pPr marL="457095" indent="-457095" defTabSz="1218919">
              <a:lnSpc>
                <a:spcPct val="150000"/>
              </a:lnSpc>
              <a:spcBef>
                <a:spcPct val="20000"/>
              </a:spcBef>
            </a:pPr>
            <a:r>
              <a:rPr lang="sl-SI" sz="2000" dirty="0">
                <a:solidFill>
                  <a:srgbClr val="6699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POLITIKE RAZNOLIKOSTI s ciljno spolno </a:t>
            </a:r>
          </a:p>
          <a:p>
            <a:pPr marL="457095" indent="-457095" defTabSz="1218919">
              <a:lnSpc>
                <a:spcPct val="150000"/>
              </a:lnSpc>
              <a:spcBef>
                <a:spcPct val="20000"/>
              </a:spcBef>
            </a:pPr>
            <a:r>
              <a:rPr lang="sl-SI" sz="2000" dirty="0">
                <a:solidFill>
                  <a:srgbClr val="6699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raznolikostjo 40/33/2026.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EB3F1F-9AFD-4E24-7D9D-22FFB8B25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6081" y="1334714"/>
            <a:ext cx="2061633" cy="14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1D9200-647A-8276-F13C-4CEFB2BF1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5" y="356507"/>
            <a:ext cx="11309646" cy="6144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CFD2F3-A89C-32E3-4914-C8EBD51FC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43" y="3155461"/>
            <a:ext cx="3377935" cy="7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0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2C5A663-8632-0624-8CBD-13AE4927F530}"/>
              </a:ext>
            </a:extLst>
          </p:cNvPr>
          <p:cNvSpPr txBox="1"/>
          <p:nvPr/>
        </p:nvSpPr>
        <p:spPr>
          <a:xfrm>
            <a:off x="554530" y="807690"/>
            <a:ext cx="6379417" cy="2510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sl-SI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Doseganje </a:t>
            </a:r>
            <a:r>
              <a:rPr lang="sl-SI" sz="2800" b="1" dirty="0">
                <a:solidFill>
                  <a:srgbClr val="869D0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ciljne spolne zastopanosti </a:t>
            </a:r>
            <a:r>
              <a:rPr lang="sl-SI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iz pobude in družbe brez spolne raznolikosti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endParaRPr lang="sl-SI" sz="2400" dirty="0">
              <a:solidFill>
                <a:srgbClr val="99CA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person and person standing on two arrows&#10;&#10;Description automatically generated">
            <a:extLst>
              <a:ext uri="{FF2B5EF4-FFF2-40B4-BE49-F238E27FC236}">
                <a16:creationId xmlns:a16="http://schemas.microsoft.com/office/drawing/2014/main" id="{736949AE-9665-5460-2B64-C8C8574B3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587"/>
          <a:stretch/>
        </p:blipFill>
        <p:spPr>
          <a:xfrm>
            <a:off x="464114" y="4431073"/>
            <a:ext cx="3280124" cy="550795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7440F26-80A1-837C-8E72-A6A678928CC1}"/>
              </a:ext>
            </a:extLst>
          </p:cNvPr>
          <p:cNvSpPr/>
          <p:nvPr/>
        </p:nvSpPr>
        <p:spPr>
          <a:xfrm rot="16200000" flipH="1">
            <a:off x="5652247" y="318247"/>
            <a:ext cx="5782235" cy="7297271"/>
          </a:xfrm>
          <a:custGeom>
            <a:avLst/>
            <a:gdLst>
              <a:gd name="connsiteX0" fmla="*/ 5333683 w 5333683"/>
              <a:gd name="connsiteY0" fmla="*/ 0 h 4616163"/>
              <a:gd name="connsiteX1" fmla="*/ 5333683 w 5333683"/>
              <a:gd name="connsiteY1" fmla="*/ 4616163 h 4616163"/>
              <a:gd name="connsiteX2" fmla="*/ 5189617 w 5333683"/>
              <a:gd name="connsiteY2" fmla="*/ 4616163 h 4616163"/>
              <a:gd name="connsiteX3" fmla="*/ 0 w 5333683"/>
              <a:gd name="connsiteY3" fmla="*/ 4616163 h 4616163"/>
              <a:gd name="connsiteX4" fmla="*/ 5107118 w 5333683"/>
              <a:gd name="connsiteY4" fmla="*/ 41905 h 4616163"/>
              <a:gd name="connsiteX5" fmla="*/ 5333683 w 5333683"/>
              <a:gd name="connsiteY5" fmla="*/ 0 h 461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3683" h="4616163">
                <a:moveTo>
                  <a:pt x="5333683" y="0"/>
                </a:moveTo>
                <a:lnTo>
                  <a:pt x="5333683" y="4616163"/>
                </a:lnTo>
                <a:lnTo>
                  <a:pt x="5189617" y="4616163"/>
                </a:lnTo>
                <a:cubicBezTo>
                  <a:pt x="3743981" y="4616163"/>
                  <a:pt x="2030634" y="4616163"/>
                  <a:pt x="0" y="4616163"/>
                </a:cubicBezTo>
                <a:cubicBezTo>
                  <a:pt x="733823" y="2313777"/>
                  <a:pt x="2688285" y="540000"/>
                  <a:pt x="5107118" y="41905"/>
                </a:cubicBezTo>
                <a:lnTo>
                  <a:pt x="5333683" y="0"/>
                </a:lnTo>
                <a:close/>
              </a:path>
            </a:pathLst>
          </a:custGeom>
          <a:gradFill>
            <a:gsLst>
              <a:gs pos="0">
                <a:srgbClr val="99CA3C"/>
              </a:gs>
              <a:gs pos="100000">
                <a:srgbClr val="99CA3C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A person and person standing on a road with arrows pointing up&#10;&#10;Description automatically generated">
            <a:extLst>
              <a:ext uri="{FF2B5EF4-FFF2-40B4-BE49-F238E27FC236}">
                <a16:creationId xmlns:a16="http://schemas.microsoft.com/office/drawing/2014/main" id="{25D7697E-14B5-4ABE-70C1-C33BBF7DC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13"/>
          <a:stretch/>
        </p:blipFill>
        <p:spPr>
          <a:xfrm>
            <a:off x="4684465" y="3318571"/>
            <a:ext cx="8658025" cy="35394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298D9A-4173-9EF2-86F2-CC2458928E02}"/>
              </a:ext>
            </a:extLst>
          </p:cNvPr>
          <p:cNvSpPr txBox="1"/>
          <p:nvPr/>
        </p:nvSpPr>
        <p:spPr>
          <a:xfrm>
            <a:off x="554530" y="5612959"/>
            <a:ext cx="47719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600" kern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 2024</a:t>
            </a:r>
            <a:endParaRPr lang="en-SI" sz="1400" kern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085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F48167-53FC-AED2-32E9-6BD8DB182A6B}"/>
              </a:ext>
            </a:extLst>
          </p:cNvPr>
          <p:cNvSpPr>
            <a:spLocks/>
          </p:cNvSpPr>
          <p:nvPr/>
        </p:nvSpPr>
        <p:spPr>
          <a:xfrm>
            <a:off x="529684" y="1689408"/>
            <a:ext cx="5258171" cy="4330392"/>
          </a:xfrm>
          <a:prstGeom prst="roundRect">
            <a:avLst>
              <a:gd name="adj" fmla="val 4435"/>
            </a:avLst>
          </a:prstGeom>
          <a:solidFill>
            <a:schemeClr val="bg1"/>
          </a:solidFill>
          <a:ln>
            <a:noFill/>
          </a:ln>
          <a:effectLst>
            <a:outerShdw blurRad="406400" dist="50800" dir="5400000" sx="93000" sy="9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09197A-862B-8681-B0C5-DA2014812D09}"/>
              </a:ext>
            </a:extLst>
          </p:cNvPr>
          <p:cNvSpPr>
            <a:spLocks/>
          </p:cNvSpPr>
          <p:nvPr/>
        </p:nvSpPr>
        <p:spPr>
          <a:xfrm>
            <a:off x="6001195" y="1689409"/>
            <a:ext cx="5661121" cy="4330392"/>
          </a:xfrm>
          <a:prstGeom prst="roundRect">
            <a:avLst>
              <a:gd name="adj" fmla="val 4435"/>
            </a:avLst>
          </a:prstGeom>
          <a:solidFill>
            <a:schemeClr val="bg1"/>
          </a:solidFill>
          <a:ln>
            <a:noFill/>
          </a:ln>
          <a:effectLst>
            <a:outerShdw blurRad="406400" dist="50800" dir="5400000" sx="93000" sy="9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itle 11">
            <a:extLst>
              <a:ext uri="{FF2B5EF4-FFF2-40B4-BE49-F238E27FC236}">
                <a16:creationId xmlns:a16="http://schemas.microsoft.com/office/drawing/2014/main" id="{E6FA7890-2A72-4B3F-AFF5-65219A77FDF8}"/>
              </a:ext>
            </a:extLst>
          </p:cNvPr>
          <p:cNvSpPr txBox="1">
            <a:spLocks/>
          </p:cNvSpPr>
          <p:nvPr/>
        </p:nvSpPr>
        <p:spPr bwMode="gray">
          <a:xfrm>
            <a:off x="649357" y="523737"/>
            <a:ext cx="11251164" cy="9148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sl-SI" sz="1600" b="1" dirty="0">
                <a:solidFill>
                  <a:srgbClr val="99CA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br>
              <a:rPr lang="en-US" sz="1600" b="1" dirty="0">
                <a:solidFill>
                  <a:srgbClr val="99CA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Družbe, ki izmed 52* družb, </a:t>
            </a:r>
            <a:r>
              <a:rPr lang="sl-SI" sz="1600" b="1" dirty="0">
                <a:solidFill>
                  <a:srgbClr val="99CA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 dosegajo spolno raznolikost </a:t>
            </a: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organih vodenja in nadzora </a:t>
            </a:r>
            <a:r>
              <a:rPr lang="sl-SI" sz="16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posameznem cilju </a:t>
            </a:r>
            <a:br>
              <a:rPr lang="sl-SI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l-SI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dan 31. 12. 2023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4F24CD-B63D-597F-6FFB-A8A679E245D6}"/>
              </a:ext>
            </a:extLst>
          </p:cNvPr>
          <p:cNvSpPr txBox="1"/>
          <p:nvPr/>
        </p:nvSpPr>
        <p:spPr>
          <a:xfrm>
            <a:off x="2491159" y="1930445"/>
            <a:ext cx="3853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manj zastopanega spola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</a:t>
            </a:r>
            <a:br>
              <a:rPr kumimoji="0" lang="sl-S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99CA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organih nadzora</a:t>
            </a:r>
            <a:endParaRPr lang="sl-SI" sz="1400" b="1" dirty="0">
              <a:solidFill>
                <a:srgbClr val="99CA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06EA69-C0DD-9168-72D5-20CE94AA4D0E}"/>
              </a:ext>
            </a:extLst>
          </p:cNvPr>
          <p:cNvSpPr txBox="1"/>
          <p:nvPr/>
        </p:nvSpPr>
        <p:spPr>
          <a:xfrm>
            <a:off x="649357" y="1689408"/>
            <a:ext cx="18418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sl-SI" sz="5400" b="1" i="0" u="none" strike="noStrike" kern="1200" cap="none" spc="0" normalizeH="0" baseline="0" noProof="0" dirty="0">
                <a:ln>
                  <a:noFill/>
                </a:ln>
                <a:solidFill>
                  <a:srgbClr val="99CA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40 %</a:t>
            </a:r>
            <a:endParaRPr lang="sl-SI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C86BBE-0F18-CF3F-B2EF-90CF1ED0ADFD}"/>
              </a:ext>
            </a:extLst>
          </p:cNvPr>
          <p:cNvSpPr txBox="1"/>
          <p:nvPr/>
        </p:nvSpPr>
        <p:spPr>
          <a:xfrm>
            <a:off x="767891" y="2666007"/>
            <a:ext cx="3030868" cy="3238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A.L.P. PECA d.o.o.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BODO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 MARIBOR d.o.o.</a:t>
            </a:r>
            <a:endParaRPr lang="sl-SI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D.S.U.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d.o.o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 PRIMORSKA,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energija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d.o.o.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HIT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d.d.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sl-SI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 d.o.o.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INTEREUROPA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KOTO d.o.o.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LOTERIJA SLOVENIJE,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MELAMIN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d.d.</a:t>
            </a:r>
            <a:endParaRPr lang="sl-SI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NLB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POŠTA SLOVENIJE d.o.o</a:t>
            </a:r>
            <a:endParaRPr lang="sl-SI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338EF9-9D72-F710-9518-003D4F5EE509}"/>
              </a:ext>
            </a:extLst>
          </p:cNvPr>
          <p:cNvSpPr txBox="1"/>
          <p:nvPr/>
        </p:nvSpPr>
        <p:spPr>
          <a:xfrm>
            <a:off x="7880826" y="1983714"/>
            <a:ext cx="3640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manj zastopanega spola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</a:t>
            </a:r>
            <a:br>
              <a:rPr kumimoji="0" lang="sl-S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organih vodenja in nadzora skupaj</a:t>
            </a:r>
            <a:endParaRPr lang="sl-SI" sz="1400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779DE9-145D-9084-521F-D12B9AC3C604}"/>
              </a:ext>
            </a:extLst>
          </p:cNvPr>
          <p:cNvSpPr txBox="1"/>
          <p:nvPr/>
        </p:nvSpPr>
        <p:spPr>
          <a:xfrm>
            <a:off x="6158696" y="1742677"/>
            <a:ext cx="18418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sl-SI" sz="5400" b="1" i="0" u="none" strike="noStrike" kern="1200" cap="none" spc="0" normalizeH="0" baseline="0" noProof="0" dirty="0">
                <a:ln>
                  <a:noFill/>
                </a:ln>
                <a:solidFill>
                  <a:srgbClr val="99CA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33 %</a:t>
            </a:r>
            <a:endParaRPr lang="sl-SI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B12F36-BA90-55FF-8E10-C108864F0E23}"/>
              </a:ext>
            </a:extLst>
          </p:cNvPr>
          <p:cNvSpPr txBox="1"/>
          <p:nvPr/>
        </p:nvSpPr>
        <p:spPr>
          <a:xfrm>
            <a:off x="6190805" y="2757752"/>
            <a:ext cx="2769704" cy="2995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A.L.P. P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eca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d.o.o.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BODOČNOST MARIBOR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d.o.o.</a:t>
            </a:r>
            <a:endParaRPr lang="sl-SI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CASINO BLED,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d.d.</a:t>
            </a:r>
            <a:endParaRPr lang="sl-SI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 MARIBOR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energija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d.o.o.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d.d.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Nova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Gorica</a:t>
            </a:r>
            <a:endParaRPr lang="sl-SI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 d.o.o.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INTEREUROPA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KOMPAS SHOP, trgovina,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KOTO d.o.o.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LOTERIJA SLOVENIJE,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E66A5E-39C1-B2C2-F3FB-5CD15C035D4C}"/>
              </a:ext>
            </a:extLst>
          </p:cNvPr>
          <p:cNvSpPr txBox="1"/>
          <p:nvPr/>
        </p:nvSpPr>
        <p:spPr>
          <a:xfrm>
            <a:off x="3403117" y="2612738"/>
            <a:ext cx="2300927" cy="1533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 startAt="14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SAVAPROJEKT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 startAt="14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SKUPINA PRVA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 startAt="14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TERME ČATEŽ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 startAt="17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TERME OLIMIA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 startAt="17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UNIOR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 startAt="17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URADNI LIST d.o.o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DC834B-88C2-B297-0BE0-605EE3A1B9FF}"/>
              </a:ext>
            </a:extLst>
          </p:cNvPr>
          <p:cNvSpPr txBox="1"/>
          <p:nvPr/>
        </p:nvSpPr>
        <p:spPr>
          <a:xfrm>
            <a:off x="8960509" y="2801240"/>
            <a:ext cx="2598078" cy="1776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 startAt="12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MELAMIN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d.d.</a:t>
            </a:r>
            <a:endParaRPr lang="sl-SI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 startAt="14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POŠTA SLOVENIJE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d.o.o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 startAt="14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TELEKOM SLOVENIJE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 startAt="14"/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TERME ČATEŽ </a:t>
            </a:r>
            <a:r>
              <a:rPr lang="sl-SI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 startAt="14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ERME OLIMIA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 startAt="14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NIOR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d.d.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1900"/>
              </a:lnSpc>
              <a:buClr>
                <a:srgbClr val="99CA3C"/>
              </a:buClr>
              <a:buFont typeface="+mj-lt"/>
              <a:buAutoNum type="arabicPeriod" startAt="14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RADNI LIST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d.o.o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33" name="Picture 32" descr="A person and person standing on two arrows&#10;&#10;Description automatically generated">
            <a:extLst>
              <a:ext uri="{FF2B5EF4-FFF2-40B4-BE49-F238E27FC236}">
                <a16:creationId xmlns:a16="http://schemas.microsoft.com/office/drawing/2014/main" id="{3DB7033C-CB0D-B22E-D069-3B558FB9B5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b="71587"/>
          <a:stretch/>
        </p:blipFill>
        <p:spPr>
          <a:xfrm>
            <a:off x="10446109" y="220355"/>
            <a:ext cx="1574311" cy="264357"/>
          </a:xfrm>
          <a:prstGeom prst="rect">
            <a:avLst/>
          </a:prstGeom>
        </p:spPr>
      </p:pic>
      <p:sp>
        <p:nvSpPr>
          <p:cNvPr id="5" name="object 119">
            <a:extLst>
              <a:ext uri="{FF2B5EF4-FFF2-40B4-BE49-F238E27FC236}">
                <a16:creationId xmlns:a16="http://schemas.microsoft.com/office/drawing/2014/main" id="{FD330F3C-016D-129F-1986-99F4B8477926}"/>
              </a:ext>
            </a:extLst>
          </p:cNvPr>
          <p:cNvSpPr txBox="1"/>
          <p:nvPr/>
        </p:nvSpPr>
        <p:spPr>
          <a:xfrm>
            <a:off x="559407" y="6233367"/>
            <a:ext cx="11461013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33045">
              <a:spcBef>
                <a:spcPts val="105"/>
              </a:spcBef>
              <a:defRPr/>
            </a:pP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r>
              <a:rPr lang="sl-SI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Iz vzorca so zaradi nerelevantnosti odstranjeni družbi Istrabenz d.o.o. in Varnostni sistemi d.o.o. Gre za družbi brez nadzornega sveta. </a:t>
            </a:r>
          </a:p>
        </p:txBody>
      </p:sp>
    </p:spTree>
    <p:extLst>
      <p:ext uri="{BB962C8B-B14F-4D97-AF65-F5344CB8AC3E}">
        <p14:creationId xmlns:p14="http://schemas.microsoft.com/office/powerpoint/2010/main" val="17592996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ZNS">
  <a:themeElements>
    <a:clrScheme name="zns">
      <a:dk1>
        <a:sysClr val="windowText" lastClr="000000"/>
      </a:dk1>
      <a:lt1>
        <a:sysClr val="window" lastClr="FFFFFF"/>
      </a:lt1>
      <a:dk2>
        <a:srgbClr val="6D7670"/>
      </a:dk2>
      <a:lt2>
        <a:srgbClr val="F1F2F1"/>
      </a:lt2>
      <a:accent1>
        <a:srgbClr val="95BE3F"/>
      </a:accent1>
      <a:accent2>
        <a:srgbClr val="D2EE44"/>
      </a:accent2>
      <a:accent3>
        <a:srgbClr val="6F8E2F"/>
      </a:accent3>
      <a:accent4>
        <a:srgbClr val="BFD88B"/>
      </a:accent4>
      <a:accent5>
        <a:srgbClr val="00628D"/>
      </a:accent5>
      <a:accent6>
        <a:srgbClr val="08A5EF"/>
      </a:accent6>
      <a:hlink>
        <a:srgbClr val="95BE3F"/>
      </a:hlink>
      <a:folHlink>
        <a:srgbClr val="00628D"/>
      </a:folHlink>
    </a:clrScheme>
    <a:fontScheme name="Z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1622</Words>
  <Application>Microsoft Macintosh PowerPoint</Application>
  <PresentationFormat>Widescreen</PresentationFormat>
  <Paragraphs>209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.Apple Color Emoji UI</vt:lpstr>
      <vt:lpstr>Arial</vt:lpstr>
      <vt:lpstr>Calibri</vt:lpstr>
      <vt:lpstr>Calibri Light</vt:lpstr>
      <vt:lpstr>Open Sans</vt:lpstr>
      <vt:lpstr>Open Sans Light</vt:lpstr>
      <vt:lpstr>Roboto Medium</vt:lpstr>
      <vt:lpstr>Wingdings</vt:lpstr>
      <vt:lpstr>Wingdings 2</vt:lpstr>
      <vt:lpstr>ZNS</vt:lpstr>
      <vt:lpstr>PowerPoint Presentation</vt:lpstr>
      <vt:lpstr>PowerPoint Presentation</vt:lpstr>
      <vt:lpstr>Trenutna zakonska regulacija v Sloveniji v ZGD-1</vt:lpstr>
      <vt:lpstr>Slovenski kodeks upravljanja javnih delniških družb</vt:lpstr>
      <vt:lpstr>SDH kodeks za državne družbe </vt:lpstr>
      <vt:lpstr>Pobuda  40/33/2026  iz leta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Rada Sibila</dc:creator>
  <cp:lastModifiedBy>Irena Prijović</cp:lastModifiedBy>
  <cp:revision>55</cp:revision>
  <dcterms:created xsi:type="dcterms:W3CDTF">2021-01-27T10:11:13Z</dcterms:created>
  <dcterms:modified xsi:type="dcterms:W3CDTF">2024-03-07T07:22:51Z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2023-02-15T11:16:34Z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16434616-ce77-4617-802e-3a80eec5953f</vt:lpwstr>
  </property>
  <property fmtid="{D5CDD505-2E9C-101B-9397-08002B2CF9AE}" pid="8" name="MSIP_Label_ea60d57e-af5b-4752-ac57-3e4f28ca11dc_ContentBits">
    <vt:lpwstr>0</vt:lpwstr>
  </property>
</Properties>
</file>