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8"/>
  </p:notesMasterIdLst>
  <p:sldIdLst>
    <p:sldId id="305" r:id="rId2"/>
    <p:sldId id="308" r:id="rId3"/>
    <p:sldId id="309" r:id="rId4"/>
    <p:sldId id="297" r:id="rId5"/>
    <p:sldId id="304" r:id="rId6"/>
    <p:sldId id="310" r:id="rId7"/>
  </p:sldIdLst>
  <p:sldSz cx="12192000" cy="6858000"/>
  <p:notesSz cx="6858000" cy="9144000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Montserrat Light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LmWY+QVtH3zN5aYUAxWwnBXiQ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5E"/>
    <a:srgbClr val="56C3D2"/>
    <a:srgbClr val="00366F"/>
    <a:srgbClr val="FF9D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>
        <p:scale>
          <a:sx n="90" d="100"/>
          <a:sy n="90" d="100"/>
        </p:scale>
        <p:origin x="133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5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dwige Nuyens" userId="0caf582fae3b0b79" providerId="LiveId" clId="{0A5B1C2B-2565-4B54-A25F-A8416045DF64}"/>
    <pc:docChg chg="custSel modSld">
      <pc:chgData name="Hedwige Nuyens" userId="0caf582fae3b0b79" providerId="LiveId" clId="{0A5B1C2B-2565-4B54-A25F-A8416045DF64}" dt="2024-03-04T04:28:19.402" v="50" actId="313"/>
      <pc:docMkLst>
        <pc:docMk/>
      </pc:docMkLst>
      <pc:sldChg chg="modSp mod">
        <pc:chgData name="Hedwige Nuyens" userId="0caf582fae3b0b79" providerId="LiveId" clId="{0A5B1C2B-2565-4B54-A25F-A8416045DF64}" dt="2024-03-04T04:22:08.366" v="24" actId="20577"/>
        <pc:sldMkLst>
          <pc:docMk/>
          <pc:sldMk cId="0" sldId="258"/>
        </pc:sldMkLst>
        <pc:spChg chg="mod">
          <ac:chgData name="Hedwige Nuyens" userId="0caf582fae3b0b79" providerId="LiveId" clId="{0A5B1C2B-2565-4B54-A25F-A8416045DF64}" dt="2024-03-04T04:22:08.366" v="24" actId="20577"/>
          <ac:spMkLst>
            <pc:docMk/>
            <pc:sldMk cId="0" sldId="258"/>
            <ac:spMk id="370" creationId="{00000000-0000-0000-0000-000000000000}"/>
          </ac:spMkLst>
        </pc:spChg>
      </pc:sldChg>
      <pc:sldChg chg="modSp mod">
        <pc:chgData name="Hedwige Nuyens" userId="0caf582fae3b0b79" providerId="LiveId" clId="{0A5B1C2B-2565-4B54-A25F-A8416045DF64}" dt="2024-03-04T04:28:19.402" v="50" actId="313"/>
        <pc:sldMkLst>
          <pc:docMk/>
          <pc:sldMk cId="126737715" sldId="299"/>
        </pc:sldMkLst>
        <pc:spChg chg="mod">
          <ac:chgData name="Hedwige Nuyens" userId="0caf582fae3b0b79" providerId="LiveId" clId="{0A5B1C2B-2565-4B54-A25F-A8416045DF64}" dt="2024-03-04T04:28:19.402" v="50" actId="313"/>
          <ac:spMkLst>
            <pc:docMk/>
            <pc:sldMk cId="126737715" sldId="299"/>
            <ac:spMk id="8" creationId="{70A3F844-82EA-70DB-A856-194161794385}"/>
          </ac:spMkLst>
        </pc:spChg>
      </pc:sldChg>
      <pc:sldChg chg="modSp mod">
        <pc:chgData name="Hedwige Nuyens" userId="0caf582fae3b0b79" providerId="LiveId" clId="{0A5B1C2B-2565-4B54-A25F-A8416045DF64}" dt="2024-03-04T04:22:39.524" v="25" actId="14100"/>
        <pc:sldMkLst>
          <pc:docMk/>
          <pc:sldMk cId="306543420" sldId="303"/>
        </pc:sldMkLst>
        <pc:graphicFrameChg chg="mod">
          <ac:chgData name="Hedwige Nuyens" userId="0caf582fae3b0b79" providerId="LiveId" clId="{0A5B1C2B-2565-4B54-A25F-A8416045DF64}" dt="2024-03-04T04:22:39.524" v="25" actId="14100"/>
          <ac:graphicFrameMkLst>
            <pc:docMk/>
            <pc:sldMk cId="306543420" sldId="303"/>
            <ac:graphicFrameMk id="2" creationId="{00000000-0008-0000-0200-00002651482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0caf582fae3b0b79/Documenten/1.%20EWOB%20PC/Events/2024/3.%20EWOB%20panel%5eJ%205%20March%202024/EWOB%20Research%202024-01-22%20Charts_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caf582fae3b0b79/Documenten/1.%20EWOB%20PC/Events/2024/3.%20EWOB%20panel%5eJ%205%20March%202024/EWOB%20Research%202024-01-22%20Charts_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atarinamonteiro/Documents/EWOB/2024/Events/Diversity%20on%20boards/presentation/EWOB%20Research%202024-01-22%20Charts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400" b="1" i="0">
                <a:solidFill>
                  <a:srgbClr val="00366F"/>
                </a:solidFill>
                <a:latin typeface="+mn-lt"/>
              </a:defRPr>
            </a:pPr>
            <a:r>
              <a:rPr lang="en-GB" sz="2000" b="1" i="0" dirty="0">
                <a:solidFill>
                  <a:srgbClr val="00366F"/>
                </a:solidFill>
                <a:latin typeface="Montserrat" pitchFamily="2" charset="77"/>
              </a:rPr>
              <a:t>%</a:t>
            </a:r>
            <a:r>
              <a:rPr lang="en-GB" sz="2000" b="1" i="0" baseline="0" dirty="0">
                <a:solidFill>
                  <a:srgbClr val="00366F"/>
                </a:solidFill>
                <a:latin typeface="Montserrat" pitchFamily="2" charset="77"/>
              </a:rPr>
              <a:t> Female Board </a:t>
            </a:r>
            <a:r>
              <a:rPr lang="en-GB" sz="2000" b="1" i="0" dirty="0">
                <a:solidFill>
                  <a:srgbClr val="00366F"/>
                </a:solidFill>
                <a:latin typeface="Montserrat" pitchFamily="2" charset="77"/>
              </a:rPr>
              <a:t>Members in largest</a:t>
            </a:r>
            <a:r>
              <a:rPr lang="en-GB" sz="2000" b="1" i="0" baseline="0" dirty="0">
                <a:solidFill>
                  <a:srgbClr val="00366F"/>
                </a:solidFill>
                <a:latin typeface="Montserrat" pitchFamily="2" charset="77"/>
              </a:rPr>
              <a:t> companies</a:t>
            </a:r>
            <a:r>
              <a:rPr lang="en-GB" sz="1400" b="0" i="0" dirty="0">
                <a:solidFill>
                  <a:srgbClr val="00366F"/>
                </a:solidFill>
                <a:latin typeface="Montserrat" pitchFamily="2" charset="77"/>
              </a:rPr>
              <a:t>
Source:  EIGE 2023-B2</a:t>
            </a:r>
          </a:p>
        </c:rich>
      </c:tx>
      <c:layout>
        <c:manualLayout>
          <c:xMode val="edge"/>
          <c:yMode val="edge"/>
          <c:x val="0.23572848853040326"/>
          <c:y val="2.8498727164378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05331017191877E-2"/>
          <c:y val="0.16235132818647866"/>
          <c:w val="0.89401734476619477"/>
          <c:h val="0.4506068214231746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00B050"/>
            </a:solidFill>
            <a:ln cmpd="sng">
              <a:noFill/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56C3D2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320C-B240-970E-8461516EE4FD}"/>
              </c:ext>
            </c:extLst>
          </c:dPt>
          <c:dPt>
            <c:idx val="1"/>
            <c:invertIfNegative val="1"/>
            <c:bubble3D val="0"/>
            <c:spPr>
              <a:solidFill>
                <a:srgbClr val="56C3D2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320C-B240-970E-8461516EE4FD}"/>
              </c:ext>
            </c:extLst>
          </c:dPt>
          <c:dPt>
            <c:idx val="2"/>
            <c:invertIfNegative val="1"/>
            <c:bubble3D val="0"/>
            <c:spPr>
              <a:solidFill>
                <a:srgbClr val="56C3D2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320C-B240-970E-8461516EE4FD}"/>
              </c:ext>
            </c:extLst>
          </c:dPt>
          <c:dPt>
            <c:idx val="3"/>
            <c:invertIfNegative val="1"/>
            <c:bubble3D val="0"/>
            <c:spPr>
              <a:solidFill>
                <a:srgbClr val="FF9D14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320C-B240-970E-8461516EE4FD}"/>
              </c:ext>
            </c:extLst>
          </c:dPt>
          <c:dPt>
            <c:idx val="4"/>
            <c:invertIfNegative val="1"/>
            <c:bubble3D val="0"/>
            <c:spPr>
              <a:solidFill>
                <a:srgbClr val="FF9D14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320C-B240-970E-8461516EE4FD}"/>
              </c:ext>
            </c:extLst>
          </c:dPt>
          <c:dPt>
            <c:idx val="5"/>
            <c:invertIfNegative val="1"/>
            <c:bubble3D val="0"/>
            <c:spPr>
              <a:solidFill>
                <a:srgbClr val="56C3D2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B-320C-B240-970E-8461516EE4FD}"/>
              </c:ext>
            </c:extLst>
          </c:dPt>
          <c:dPt>
            <c:idx val="6"/>
            <c:invertIfNegative val="1"/>
            <c:bubble3D val="0"/>
            <c:spPr>
              <a:solidFill>
                <a:srgbClr val="56C3D2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D-320C-B240-970E-8461516EE4FD}"/>
              </c:ext>
            </c:extLst>
          </c:dPt>
          <c:dPt>
            <c:idx val="7"/>
            <c:invertIfNegative val="1"/>
            <c:bubble3D val="0"/>
            <c:spPr>
              <a:solidFill>
                <a:srgbClr val="56C3D2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F-320C-B240-970E-8461516EE4FD}"/>
              </c:ext>
            </c:extLst>
          </c:dPt>
          <c:dPt>
            <c:idx val="8"/>
            <c:invertIfNegative val="1"/>
            <c:bubble3D val="0"/>
            <c:spPr>
              <a:solidFill>
                <a:srgbClr val="56C3D2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11-320C-B240-970E-8461516EE4FD}"/>
              </c:ext>
            </c:extLst>
          </c:dPt>
          <c:dPt>
            <c:idx val="9"/>
            <c:invertIfNegative val="1"/>
            <c:bubble3D val="0"/>
            <c:spPr>
              <a:solidFill>
                <a:srgbClr val="FF9D14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13-320C-B240-970E-8461516EE4FD}"/>
              </c:ext>
            </c:extLst>
          </c:dPt>
          <c:dPt>
            <c:idx val="10"/>
            <c:invertIfNegative val="1"/>
            <c:bubble3D val="0"/>
            <c:spPr>
              <a:solidFill>
                <a:srgbClr val="FF9D14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15-320C-B240-970E-8461516EE4FD}"/>
              </c:ext>
            </c:extLst>
          </c:dPt>
          <c:dPt>
            <c:idx val="11"/>
            <c:invertIfNegative val="1"/>
            <c:bubble3D val="0"/>
            <c:spPr>
              <a:solidFill>
                <a:srgbClr val="FF9D14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17-320C-B240-970E-8461516EE4FD}"/>
              </c:ext>
            </c:extLst>
          </c:dPt>
          <c:dPt>
            <c:idx val="12"/>
            <c:invertIfNegative val="1"/>
            <c:bubble3D val="0"/>
            <c:spPr>
              <a:solidFill>
                <a:srgbClr val="56C3D2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19-320C-B240-970E-8461516EE4FD}"/>
              </c:ext>
            </c:extLst>
          </c:dPt>
          <c:dPt>
            <c:idx val="13"/>
            <c:invertIfNegative val="1"/>
            <c:bubble3D val="0"/>
            <c:spPr>
              <a:solidFill>
                <a:srgbClr val="56C3D2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1B-320C-B240-970E-8461516EE4FD}"/>
              </c:ext>
            </c:extLst>
          </c:dPt>
          <c:dPt>
            <c:idx val="14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1D-320C-B240-970E-8461516EE4FD}"/>
              </c:ext>
            </c:extLst>
          </c:dPt>
          <c:dPt>
            <c:idx val="15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1F-320C-B240-970E-8461516EE4FD}"/>
              </c:ext>
            </c:extLst>
          </c:dPt>
          <c:dPt>
            <c:idx val="16"/>
            <c:invertIfNegative val="1"/>
            <c:bubble3D val="0"/>
            <c:spPr>
              <a:solidFill>
                <a:srgbClr val="56C3D2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21-320C-B240-970E-8461516EE4FD}"/>
              </c:ext>
            </c:extLst>
          </c:dPt>
          <c:dPt>
            <c:idx val="17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23-320C-B240-970E-8461516EE4FD}"/>
              </c:ext>
            </c:extLst>
          </c:dPt>
          <c:dPt>
            <c:idx val="18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25-320C-B240-970E-8461516EE4FD}"/>
              </c:ext>
            </c:extLst>
          </c:dPt>
          <c:dPt>
            <c:idx val="19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27-320C-B240-970E-8461516EE4FD}"/>
              </c:ext>
            </c:extLst>
          </c:dPt>
          <c:dPt>
            <c:idx val="20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29-320C-B240-970E-8461516EE4FD}"/>
              </c:ext>
            </c:extLst>
          </c:dPt>
          <c:dPt>
            <c:idx val="21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2B-320C-B240-970E-8461516EE4FD}"/>
              </c:ext>
            </c:extLst>
          </c:dPt>
          <c:dPt>
            <c:idx val="22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2D-320C-B240-970E-8461516EE4FD}"/>
              </c:ext>
            </c:extLst>
          </c:dPt>
          <c:dPt>
            <c:idx val="23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2F-320C-B240-970E-8461516EE4FD}"/>
              </c:ext>
            </c:extLst>
          </c:dPt>
          <c:dPt>
            <c:idx val="24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31-320C-B240-970E-8461516EE4FD}"/>
              </c:ext>
            </c:extLst>
          </c:dPt>
          <c:dPt>
            <c:idx val="25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33-320C-B240-970E-8461516EE4FD}"/>
              </c:ext>
            </c:extLst>
          </c:dPt>
          <c:dPt>
            <c:idx val="26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35-320C-B240-970E-8461516EE4FD}"/>
              </c:ext>
            </c:extLst>
          </c:dPt>
          <c:dPt>
            <c:idx val="27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37-320C-B240-970E-8461516EE4FD}"/>
              </c:ext>
            </c:extLst>
          </c:dPt>
          <c:dPt>
            <c:idx val="28"/>
            <c:invertIfNegative val="1"/>
            <c:bubble3D val="0"/>
            <c:spPr>
              <a:solidFill>
                <a:srgbClr val="00366F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39-320C-B240-970E-8461516EE4FD}"/>
              </c:ext>
            </c:extLst>
          </c:dPt>
          <c:dPt>
            <c:idx val="29"/>
            <c:invertIfNegative val="1"/>
            <c:bubble3D val="0"/>
            <c:spPr>
              <a:solidFill>
                <a:srgbClr val="FF0000"/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3B-320C-B240-970E-8461516EE4FD}"/>
              </c:ext>
            </c:extLst>
          </c:dPt>
          <c:cat>
            <c:strRef>
              <c:f>'[EWOB Research 2024-01-22 Charts_v2.xlsx]Fig 4'!$D$8:$D$36</c:f>
              <c:strCache>
                <c:ptCount val="29"/>
                <c:pt idx="0">
                  <c:v>France</c:v>
                </c:pt>
                <c:pt idx="1">
                  <c:v>Norway</c:v>
                </c:pt>
                <c:pt idx="2">
                  <c:v>Italy</c:v>
                </c:pt>
                <c:pt idx="3">
                  <c:v>United Kingdom</c:v>
                </c:pt>
                <c:pt idx="4">
                  <c:v>Denmark</c:v>
                </c:pt>
                <c:pt idx="5">
                  <c:v>Netherlands</c:v>
                </c:pt>
                <c:pt idx="6">
                  <c:v>Spain</c:v>
                </c:pt>
                <c:pt idx="7">
                  <c:v>Belgium</c:v>
                </c:pt>
                <c:pt idx="8">
                  <c:v>Germany</c:v>
                </c:pt>
                <c:pt idx="9">
                  <c:v>Finland</c:v>
                </c:pt>
                <c:pt idx="10">
                  <c:v>Ireland</c:v>
                </c:pt>
                <c:pt idx="11">
                  <c:v>Sweden</c:v>
                </c:pt>
                <c:pt idx="12">
                  <c:v>Portugal</c:v>
                </c:pt>
                <c:pt idx="13">
                  <c:v>Austria</c:v>
                </c:pt>
                <c:pt idx="14">
                  <c:v>Croatia</c:v>
                </c:pt>
                <c:pt idx="15">
                  <c:v>Poland</c:v>
                </c:pt>
                <c:pt idx="16">
                  <c:v>Greece</c:v>
                </c:pt>
                <c:pt idx="17">
                  <c:v>Lithuania</c:v>
                </c:pt>
                <c:pt idx="18">
                  <c:v>Slovakia</c:v>
                </c:pt>
                <c:pt idx="19">
                  <c:v>Latvia</c:v>
                </c:pt>
                <c:pt idx="20">
                  <c:v>Luxembourg</c:v>
                </c:pt>
                <c:pt idx="21">
                  <c:v>Slovenia</c:v>
                </c:pt>
                <c:pt idx="22">
                  <c:v>Czechia</c:v>
                </c:pt>
                <c:pt idx="23">
                  <c:v>Romania</c:v>
                </c:pt>
                <c:pt idx="24">
                  <c:v>Bulgaria</c:v>
                </c:pt>
                <c:pt idx="25">
                  <c:v>Malta</c:v>
                </c:pt>
                <c:pt idx="26">
                  <c:v>Estonia</c:v>
                </c:pt>
                <c:pt idx="27">
                  <c:v>Hungary</c:v>
                </c:pt>
                <c:pt idx="28">
                  <c:v>Cyprus</c:v>
                </c:pt>
              </c:strCache>
            </c:strRef>
          </c:cat>
          <c:val>
            <c:numRef>
              <c:f>'[EWOB Research 2024-01-22 Charts_v2.xlsx]Fig 4'!$E$8:$E$36</c:f>
              <c:numCache>
                <c:formatCode>0%</c:formatCode>
                <c:ptCount val="29"/>
                <c:pt idx="0">
                  <c:v>0.46100000000000002</c:v>
                </c:pt>
                <c:pt idx="1">
                  <c:v>0.43099999999999999</c:v>
                </c:pt>
                <c:pt idx="2">
                  <c:v>0.43</c:v>
                </c:pt>
                <c:pt idx="3">
                  <c:v>0.42499999999999999</c:v>
                </c:pt>
                <c:pt idx="4">
                  <c:v>0.41399999999999998</c:v>
                </c:pt>
                <c:pt idx="5">
                  <c:v>0.41</c:v>
                </c:pt>
                <c:pt idx="6">
                  <c:v>0.39399999999999996</c:v>
                </c:pt>
                <c:pt idx="7">
                  <c:v>0.38799999999999996</c:v>
                </c:pt>
                <c:pt idx="8">
                  <c:v>0.38700000000000001</c:v>
                </c:pt>
                <c:pt idx="9">
                  <c:v>0.38299999999999995</c:v>
                </c:pt>
                <c:pt idx="10">
                  <c:v>0.374</c:v>
                </c:pt>
                <c:pt idx="11">
                  <c:v>0.36599999999999999</c:v>
                </c:pt>
                <c:pt idx="12">
                  <c:v>0.34899999999999998</c:v>
                </c:pt>
                <c:pt idx="13">
                  <c:v>0.33600000000000002</c:v>
                </c:pt>
                <c:pt idx="14">
                  <c:v>0.318</c:v>
                </c:pt>
                <c:pt idx="15">
                  <c:v>0.27200000000000002</c:v>
                </c:pt>
                <c:pt idx="16">
                  <c:v>0.26300000000000001</c:v>
                </c:pt>
                <c:pt idx="17">
                  <c:v>0.253</c:v>
                </c:pt>
                <c:pt idx="18">
                  <c:v>0.25</c:v>
                </c:pt>
                <c:pt idx="19">
                  <c:v>0.23899999999999999</c:v>
                </c:pt>
                <c:pt idx="20">
                  <c:v>0.23499999999999999</c:v>
                </c:pt>
                <c:pt idx="21">
                  <c:v>0.23499999999999999</c:v>
                </c:pt>
                <c:pt idx="22">
                  <c:v>0.23100000000000001</c:v>
                </c:pt>
                <c:pt idx="23">
                  <c:v>0.218</c:v>
                </c:pt>
                <c:pt idx="24">
                  <c:v>0.183</c:v>
                </c:pt>
                <c:pt idx="25">
                  <c:v>0.17499999999999999</c:v>
                </c:pt>
                <c:pt idx="26">
                  <c:v>0.12</c:v>
                </c:pt>
                <c:pt idx="27">
                  <c:v>0.105</c:v>
                </c:pt>
                <c:pt idx="28">
                  <c:v>8.199999999999999E-2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3C-320C-B240-970E-8461516EE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06495"/>
        <c:axId val="1291699458"/>
      </c:barChart>
      <c:catAx>
        <c:axId val="202506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3540000"/>
          <a:lstStyle/>
          <a:p>
            <a:pPr>
              <a:defRPr>
                <a:solidFill>
                  <a:srgbClr val="00366F"/>
                </a:solidFill>
                <a:latin typeface="Montserrat" pitchFamily="2" charset="77"/>
              </a:defRPr>
            </a:pPr>
            <a:endParaRPr lang="pt-PT"/>
          </a:p>
        </c:txPr>
        <c:crossAx val="1291699458"/>
        <c:crosses val="autoZero"/>
        <c:auto val="1"/>
        <c:lblAlgn val="ctr"/>
        <c:lblOffset val="100"/>
        <c:noMultiLvlLbl val="1"/>
      </c:catAx>
      <c:valAx>
        <c:axId val="1291699458"/>
        <c:scaling>
          <c:orientation val="minMax"/>
        </c:scaling>
        <c:delete val="0"/>
        <c:axPos val="l"/>
        <c:majorGridlines>
          <c:spPr>
            <a:ln w="3175">
              <a:solidFill>
                <a:srgbClr val="56C3D2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GB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000" b="0" i="0">
                <a:solidFill>
                  <a:srgbClr val="00366F"/>
                </a:solidFill>
                <a:latin typeface="Montserrat" pitchFamily="2" charset="77"/>
              </a:defRPr>
            </a:pPr>
            <a:endParaRPr lang="pt-PT"/>
          </a:p>
        </c:txPr>
        <c:crossAx val="202506495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1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1260000" lvl="0">
              <a:defRPr sz="1400" b="0" i="0">
                <a:solidFill>
                  <a:srgbClr val="757575"/>
                </a:solidFill>
                <a:latin typeface="+mn-lt"/>
              </a:defRPr>
            </a:pPr>
            <a:r>
              <a:rPr lang="en-GB" sz="2000" b="1" i="0" dirty="0">
                <a:solidFill>
                  <a:srgbClr val="00366F"/>
                </a:solidFill>
                <a:latin typeface="Montserrat" pitchFamily="2" charset="77"/>
              </a:rPr>
              <a:t>Age of Current ED and NED Board Members</a:t>
            </a:r>
            <a:r>
              <a:rPr lang="en-GB" sz="1800" b="0" i="0" dirty="0">
                <a:solidFill>
                  <a:srgbClr val="00366F"/>
                </a:solidFill>
                <a:latin typeface="Montserrat" pitchFamily="2" charset="77"/>
              </a:rPr>
              <a:t>
</a:t>
            </a:r>
            <a:r>
              <a:rPr lang="en-GB" sz="1400" b="0" i="0" dirty="0">
                <a:solidFill>
                  <a:srgbClr val="00366F"/>
                </a:solidFill>
                <a:latin typeface="Montserrat" pitchFamily="2" charset="77"/>
              </a:rPr>
              <a:t>F 58,4</a:t>
            </a:r>
            <a:r>
              <a:rPr lang="en-GB" sz="1400" b="0" i="0" baseline="0" dirty="0">
                <a:solidFill>
                  <a:srgbClr val="00366F"/>
                </a:solidFill>
                <a:latin typeface="Montserrat" pitchFamily="2" charset="77"/>
              </a:rPr>
              <a:t> - M 61,2 - </a:t>
            </a:r>
            <a:r>
              <a:rPr lang="en-GB" sz="1400" b="0" i="0" dirty="0">
                <a:solidFill>
                  <a:srgbClr val="00366F"/>
                </a:solidFill>
                <a:latin typeface="Montserrat" pitchFamily="2" charset="77"/>
              </a:rPr>
              <a:t>Source:  Diligent Aug 2023</a:t>
            </a:r>
            <a:endParaRPr lang="en-GB" sz="1800" b="0" i="0" dirty="0">
              <a:solidFill>
                <a:srgbClr val="00366F"/>
              </a:solidFill>
              <a:latin typeface="Montserrat" pitchFamily="2" charset="77"/>
            </a:endParaRPr>
          </a:p>
        </c:rich>
      </c:tx>
      <c:layout>
        <c:manualLayout>
          <c:xMode val="edge"/>
          <c:yMode val="edge"/>
          <c:x val="0.14126295619672202"/>
          <c:y val="1.46439202049081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0163638741244"/>
          <c:y val="0.1732833344179085"/>
          <c:w val="0.84154837668085813"/>
          <c:h val="0.60274614433526397"/>
        </c:manualLayout>
      </c:layout>
      <c:barChart>
        <c:barDir val="col"/>
        <c:grouping val="clustered"/>
        <c:varyColors val="1"/>
        <c:ser>
          <c:idx val="0"/>
          <c:order val="0"/>
          <c:tx>
            <c:v>F</c:v>
          </c:tx>
          <c:spPr>
            <a:solidFill>
              <a:srgbClr val="00366F"/>
            </a:solidFill>
            <a:ln cmpd="sng">
              <a:noFill/>
            </a:ln>
          </c:spPr>
          <c:invertIfNegative val="1"/>
          <c:cat>
            <c:strRef>
              <c:f>'[EWOB Research 2024-01-22 Charts_v2.xlsx]Fig 13'!$A$3:$A$12</c:f>
              <c:strCache>
                <c:ptCount val="10"/>
                <c:pt idx="0">
                  <c:v>&lt;35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70-75</c:v>
                </c:pt>
                <c:pt idx="9">
                  <c:v>75+</c:v>
                </c:pt>
              </c:strCache>
            </c:strRef>
          </c:cat>
          <c:val>
            <c:numRef>
              <c:f>'[EWOB Research 2024-01-22 Charts_v2.xlsx]Fig 13'!$F$3:$F$12</c:f>
              <c:numCache>
                <c:formatCode>General</c:formatCode>
                <c:ptCount val="10"/>
                <c:pt idx="0">
                  <c:v>19</c:v>
                </c:pt>
                <c:pt idx="1">
                  <c:v>39</c:v>
                </c:pt>
                <c:pt idx="2">
                  <c:v>113</c:v>
                </c:pt>
                <c:pt idx="3">
                  <c:v>305</c:v>
                </c:pt>
                <c:pt idx="4">
                  <c:v>768</c:v>
                </c:pt>
                <c:pt idx="5">
                  <c:v>1042</c:v>
                </c:pt>
                <c:pt idx="6">
                  <c:v>1046</c:v>
                </c:pt>
                <c:pt idx="7">
                  <c:v>596</c:v>
                </c:pt>
                <c:pt idx="8">
                  <c:v>174</c:v>
                </c:pt>
                <c:pt idx="9">
                  <c:v>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CC20-4031-A93B-B9DD59FF11EA}"/>
            </c:ext>
          </c:extLst>
        </c:ser>
        <c:ser>
          <c:idx val="1"/>
          <c:order val="1"/>
          <c:tx>
            <c:v>M</c:v>
          </c:tx>
          <c:spPr>
            <a:solidFill>
              <a:srgbClr val="56C3D2"/>
            </a:solidFill>
            <a:ln cmpd="sng">
              <a:noFill/>
            </a:ln>
          </c:spPr>
          <c:invertIfNegative val="1"/>
          <c:cat>
            <c:strRef>
              <c:f>'[EWOB Research 2024-01-22 Charts_v2.xlsx]Fig 13'!$A$3:$A$12</c:f>
              <c:strCache>
                <c:ptCount val="10"/>
                <c:pt idx="0">
                  <c:v>&lt;35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70-75</c:v>
                </c:pt>
                <c:pt idx="9">
                  <c:v>75+</c:v>
                </c:pt>
              </c:strCache>
            </c:strRef>
          </c:cat>
          <c:val>
            <c:numRef>
              <c:f>'[EWOB Research 2024-01-22 Charts_v2.xlsx]Fig 13'!$G$3:$G$12</c:f>
              <c:numCache>
                <c:formatCode>General</c:formatCode>
                <c:ptCount val="10"/>
                <c:pt idx="0">
                  <c:v>11</c:v>
                </c:pt>
                <c:pt idx="1">
                  <c:v>57</c:v>
                </c:pt>
                <c:pt idx="2">
                  <c:v>187</c:v>
                </c:pt>
                <c:pt idx="3">
                  <c:v>412</c:v>
                </c:pt>
                <c:pt idx="4">
                  <c:v>928</c:v>
                </c:pt>
                <c:pt idx="5">
                  <c:v>1522</c:v>
                </c:pt>
                <c:pt idx="6">
                  <c:v>1881</c:v>
                </c:pt>
                <c:pt idx="7">
                  <c:v>1461</c:v>
                </c:pt>
                <c:pt idx="8">
                  <c:v>722</c:v>
                </c:pt>
                <c:pt idx="9">
                  <c:v>457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CC20-4031-A93B-B9DD59FF1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908175"/>
        <c:axId val="783507664"/>
      </c:barChart>
      <c:catAx>
        <c:axId val="76790817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sz="1200" b="0" i="0">
                    <a:solidFill>
                      <a:srgbClr val="00366F"/>
                    </a:solidFill>
                    <a:latin typeface="Montserrat" pitchFamily="2" charset="77"/>
                  </a:defRPr>
                </a:pPr>
                <a:r>
                  <a:rPr lang="en-GB" sz="1200" b="0" i="0" dirty="0">
                    <a:solidFill>
                      <a:srgbClr val="00366F"/>
                    </a:solidFill>
                    <a:latin typeface="Montserrat" pitchFamily="2" charset="77"/>
                  </a:rPr>
                  <a:t>Age Range in Years</a:t>
                </a:r>
              </a:p>
            </c:rich>
          </c:tx>
          <c:layout>
            <c:manualLayout>
              <c:xMode val="edge"/>
              <c:yMode val="edge"/>
              <c:x val="0.45487350513981506"/>
              <c:y val="0.86507586380469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000" b="0" i="0">
                <a:solidFill>
                  <a:srgbClr val="00366F"/>
                </a:solidFill>
                <a:latin typeface="Montserrat" pitchFamily="2" charset="77"/>
              </a:defRPr>
            </a:pPr>
            <a:endParaRPr lang="pt-PT"/>
          </a:p>
        </c:txPr>
        <c:crossAx val="783507664"/>
        <c:crosses val="autoZero"/>
        <c:auto val="1"/>
        <c:lblAlgn val="ctr"/>
        <c:lblOffset val="100"/>
        <c:noMultiLvlLbl val="1"/>
      </c:catAx>
      <c:valAx>
        <c:axId val="783507664"/>
        <c:scaling>
          <c:orientation val="minMax"/>
        </c:scaling>
        <c:delete val="0"/>
        <c:axPos val="l"/>
        <c:majorGridlines>
          <c:spPr>
            <a:ln>
              <a:solidFill>
                <a:srgbClr val="56C3D2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200" b="0" i="0">
                    <a:solidFill>
                      <a:srgbClr val="00366F"/>
                    </a:solidFill>
                    <a:latin typeface="Montserrat" pitchFamily="2" charset="77"/>
                  </a:defRPr>
                </a:pPr>
                <a:r>
                  <a:rPr lang="en-GB" sz="1200" b="0" i="0">
                    <a:solidFill>
                      <a:srgbClr val="00366F"/>
                    </a:solidFill>
                    <a:latin typeface="Montserrat" pitchFamily="2" charset="77"/>
                  </a:rPr>
                  <a:t>Count of Members</a:t>
                </a:r>
              </a:p>
            </c:rich>
          </c:tx>
          <c:layout>
            <c:manualLayout>
              <c:xMode val="edge"/>
              <c:yMode val="edge"/>
              <c:x val="5.5565943521419879E-2"/>
              <c:y val="0.320796390177255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000" b="0" i="0">
                <a:solidFill>
                  <a:srgbClr val="00366F"/>
                </a:solidFill>
                <a:latin typeface="Montserrat" pitchFamily="2" charset="77"/>
              </a:defRPr>
            </a:pPr>
            <a:endParaRPr lang="pt-PT"/>
          </a:p>
        </c:txPr>
        <c:crossAx val="767908175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8074916067425768"/>
          <c:y val="0.10980027325351452"/>
          <c:w val="8.9055336284734388E-2"/>
          <c:h val="6.3300255276309642E-2"/>
        </c:manualLayout>
      </c:layout>
      <c:overlay val="0"/>
      <c:txPr>
        <a:bodyPr/>
        <a:lstStyle/>
        <a:p>
          <a:pPr lvl="0">
            <a:defRPr sz="1400" b="0" i="0">
              <a:solidFill>
                <a:srgbClr val="00366F"/>
              </a:solidFill>
              <a:latin typeface="Montserrat" pitchFamily="2" charset="77"/>
            </a:defRPr>
          </a:pPr>
          <a:endParaRPr lang="pt-PT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400" b="0" i="0">
                <a:solidFill>
                  <a:srgbClr val="00366F"/>
                </a:solidFill>
                <a:latin typeface="Montserrat" pitchFamily="2" charset="77"/>
              </a:defRPr>
            </a:pPr>
            <a:r>
              <a:rPr lang="en-GB" sz="2000" b="1" i="0" dirty="0">
                <a:solidFill>
                  <a:srgbClr val="00366F"/>
                </a:solidFill>
                <a:latin typeface="Montserrat" pitchFamily="2" charset="77"/>
              </a:rPr>
              <a:t>Tenure of Current ED and NED Board Members</a:t>
            </a:r>
            <a:r>
              <a:rPr lang="en-GB" sz="1400" b="0" i="0" dirty="0">
                <a:solidFill>
                  <a:srgbClr val="00366F"/>
                </a:solidFill>
                <a:latin typeface="Montserrat" pitchFamily="2" charset="77"/>
              </a:rPr>
              <a:t>
</a:t>
            </a:r>
            <a:r>
              <a:rPr lang="en-GB" sz="1100" b="0" i="0" dirty="0">
                <a:solidFill>
                  <a:srgbClr val="00366F"/>
                </a:solidFill>
                <a:latin typeface="Montserrat" pitchFamily="2" charset="77"/>
              </a:rPr>
              <a:t>Source:  Diligent Aug 2023</a:t>
            </a:r>
            <a:endParaRPr lang="en-GB" sz="1400" b="0" i="0" dirty="0">
              <a:solidFill>
                <a:srgbClr val="00366F"/>
              </a:solidFill>
              <a:latin typeface="Montserrat" pitchFamily="2" charset="77"/>
            </a:endParaRPr>
          </a:p>
        </c:rich>
      </c:tx>
      <c:layout>
        <c:manualLayout>
          <c:xMode val="edge"/>
          <c:yMode val="edge"/>
          <c:x val="0.21529744094827843"/>
          <c:y val="1.45861471303836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253964922684051E-2"/>
          <c:y val="0.17095575052799247"/>
          <c:w val="0.87857392368093845"/>
          <c:h val="0.70443648276730553"/>
        </c:manualLayout>
      </c:layout>
      <c:barChart>
        <c:barDir val="col"/>
        <c:grouping val="clustered"/>
        <c:varyColors val="1"/>
        <c:ser>
          <c:idx val="0"/>
          <c:order val="0"/>
          <c:tx>
            <c:v>F</c:v>
          </c:tx>
          <c:spPr>
            <a:solidFill>
              <a:srgbClr val="00366F"/>
            </a:solidFill>
            <a:ln cmpd="sng">
              <a:noFill/>
            </a:ln>
          </c:spPr>
          <c:invertIfNegative val="1"/>
          <c:cat>
            <c:numRef>
              <c:f>'Fig 14'!$A$3:$A$23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'Fig 14'!$F$3:$F$23</c:f>
              <c:numCache>
                <c:formatCode>General</c:formatCode>
                <c:ptCount val="21"/>
                <c:pt idx="0">
                  <c:v>14</c:v>
                </c:pt>
                <c:pt idx="1">
                  <c:v>600</c:v>
                </c:pt>
                <c:pt idx="2">
                  <c:v>821</c:v>
                </c:pt>
                <c:pt idx="3">
                  <c:v>741</c:v>
                </c:pt>
                <c:pt idx="4">
                  <c:v>586</c:v>
                </c:pt>
                <c:pt idx="5">
                  <c:v>490</c:v>
                </c:pt>
                <c:pt idx="6">
                  <c:v>399</c:v>
                </c:pt>
                <c:pt idx="7">
                  <c:v>295</c:v>
                </c:pt>
                <c:pt idx="8">
                  <c:v>269</c:v>
                </c:pt>
                <c:pt idx="9">
                  <c:v>207</c:v>
                </c:pt>
                <c:pt idx="10">
                  <c:v>125</c:v>
                </c:pt>
                <c:pt idx="11">
                  <c:v>107</c:v>
                </c:pt>
                <c:pt idx="12">
                  <c:v>53</c:v>
                </c:pt>
                <c:pt idx="13">
                  <c:v>46</c:v>
                </c:pt>
                <c:pt idx="14">
                  <c:v>30</c:v>
                </c:pt>
                <c:pt idx="15">
                  <c:v>11</c:v>
                </c:pt>
                <c:pt idx="16">
                  <c:v>14</c:v>
                </c:pt>
                <c:pt idx="17">
                  <c:v>10</c:v>
                </c:pt>
                <c:pt idx="18">
                  <c:v>6</c:v>
                </c:pt>
                <c:pt idx="19">
                  <c:v>6</c:v>
                </c:pt>
                <c:pt idx="2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3379-B348-90EA-C9BF1A624612}"/>
            </c:ext>
          </c:extLst>
        </c:ser>
        <c:ser>
          <c:idx val="1"/>
          <c:order val="1"/>
          <c:tx>
            <c:v>M</c:v>
          </c:tx>
          <c:spPr>
            <a:solidFill>
              <a:srgbClr val="56C3D2"/>
            </a:solidFill>
            <a:ln cmpd="sng">
              <a:noFill/>
            </a:ln>
          </c:spPr>
          <c:invertIfNegative val="1"/>
          <c:cat>
            <c:numRef>
              <c:f>'Fig 14'!$A$3:$A$23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'Fig 14'!$G$3:$G$23</c:f>
              <c:numCache>
                <c:formatCode>General</c:formatCode>
                <c:ptCount val="21"/>
                <c:pt idx="0">
                  <c:v>21</c:v>
                </c:pt>
                <c:pt idx="1">
                  <c:v>811</c:v>
                </c:pt>
                <c:pt idx="2">
                  <c:v>1050</c:v>
                </c:pt>
                <c:pt idx="3">
                  <c:v>1146</c:v>
                </c:pt>
                <c:pt idx="4">
                  <c:v>965</c:v>
                </c:pt>
                <c:pt idx="5">
                  <c:v>823</c:v>
                </c:pt>
                <c:pt idx="6">
                  <c:v>772</c:v>
                </c:pt>
                <c:pt idx="7">
                  <c:v>585</c:v>
                </c:pt>
                <c:pt idx="8">
                  <c:v>466</c:v>
                </c:pt>
                <c:pt idx="9">
                  <c:v>421</c:v>
                </c:pt>
                <c:pt idx="10">
                  <c:v>323</c:v>
                </c:pt>
                <c:pt idx="11">
                  <c:v>209</c:v>
                </c:pt>
                <c:pt idx="12">
                  <c:v>169</c:v>
                </c:pt>
                <c:pt idx="13">
                  <c:v>162</c:v>
                </c:pt>
                <c:pt idx="14">
                  <c:v>125</c:v>
                </c:pt>
                <c:pt idx="15">
                  <c:v>112</c:v>
                </c:pt>
                <c:pt idx="16">
                  <c:v>93</c:v>
                </c:pt>
                <c:pt idx="17">
                  <c:v>83</c:v>
                </c:pt>
                <c:pt idx="18">
                  <c:v>59</c:v>
                </c:pt>
                <c:pt idx="19">
                  <c:v>55</c:v>
                </c:pt>
                <c:pt idx="20">
                  <c:v>42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3379-B348-90EA-C9BF1A624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811020"/>
        <c:axId val="983233670"/>
      </c:barChart>
      <c:catAx>
        <c:axId val="7308110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sz="1100" b="0" i="0">
                    <a:solidFill>
                      <a:srgbClr val="00366F"/>
                    </a:solidFill>
                    <a:latin typeface="Montserrat" pitchFamily="2" charset="77"/>
                  </a:defRPr>
                </a:pPr>
                <a:r>
                  <a:rPr lang="en-GB" sz="1100" b="0" i="0">
                    <a:solidFill>
                      <a:srgbClr val="00366F"/>
                    </a:solidFill>
                    <a:latin typeface="Montserrat" pitchFamily="2" charset="77"/>
                  </a:rPr>
                  <a:t>Years in position</a:t>
                </a:r>
              </a:p>
            </c:rich>
          </c:tx>
          <c:layout>
            <c:manualLayout>
              <c:xMode val="edge"/>
              <c:yMode val="edge"/>
              <c:x val="0.45272006425711864"/>
              <c:y val="0.939023956487842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050" b="0" i="0">
                <a:solidFill>
                  <a:srgbClr val="00366F"/>
                </a:solidFill>
                <a:latin typeface="Montserrat" pitchFamily="2" charset="77"/>
              </a:defRPr>
            </a:pPr>
            <a:endParaRPr lang="pt-PT"/>
          </a:p>
        </c:txPr>
        <c:crossAx val="983233670"/>
        <c:crosses val="autoZero"/>
        <c:auto val="1"/>
        <c:lblAlgn val="ctr"/>
        <c:lblOffset val="100"/>
        <c:noMultiLvlLbl val="1"/>
      </c:catAx>
      <c:valAx>
        <c:axId val="983233670"/>
        <c:scaling>
          <c:orientation val="minMax"/>
        </c:scaling>
        <c:delete val="0"/>
        <c:axPos val="l"/>
        <c:majorGridlines>
          <c:spPr>
            <a:ln>
              <a:solidFill>
                <a:srgbClr val="56C3D2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400" b="0" i="0">
                    <a:solidFill>
                      <a:srgbClr val="00366F"/>
                    </a:solidFill>
                    <a:latin typeface="Montserrat" pitchFamily="2" charset="77"/>
                  </a:defRPr>
                </a:pPr>
                <a:r>
                  <a:rPr lang="en-GB" sz="1400" b="0" i="0" dirty="0">
                    <a:solidFill>
                      <a:srgbClr val="00366F"/>
                    </a:solidFill>
                    <a:latin typeface="Montserrat" pitchFamily="2" charset="77"/>
                  </a:rPr>
                  <a:t>Count of Members</a:t>
                </a:r>
              </a:p>
            </c:rich>
          </c:tx>
          <c:layout>
            <c:manualLayout>
              <c:xMode val="edge"/>
              <c:yMode val="edge"/>
              <c:x val="1.2310108206762279E-2"/>
              <c:y val="0.313633405462667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050" b="0" i="0">
                <a:solidFill>
                  <a:srgbClr val="00366F"/>
                </a:solidFill>
                <a:latin typeface="Montserrat" pitchFamily="2" charset="77"/>
              </a:defRPr>
            </a:pPr>
            <a:endParaRPr lang="pt-PT"/>
          </a:p>
        </c:txPr>
        <c:crossAx val="73081102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89079098090350828"/>
          <c:y val="7.2469697508606018E-2"/>
          <c:w val="6.9268376498700338E-2"/>
          <c:h val="5.6667953081077665E-2"/>
        </c:manualLayout>
      </c:layout>
      <c:overlay val="0"/>
      <c:txPr>
        <a:bodyPr/>
        <a:lstStyle/>
        <a:p>
          <a:pPr lvl="0">
            <a:defRPr sz="1000" b="0" i="0">
              <a:solidFill>
                <a:srgbClr val="00366F"/>
              </a:solidFill>
              <a:latin typeface="Montserrat" pitchFamily="2" charset="77"/>
            </a:defRPr>
          </a:pPr>
          <a:endParaRPr lang="pt-PT"/>
        </a:p>
      </c:txPr>
    </c:legend>
    <c:plotVisOnly val="1"/>
    <c:dispBlanksAs val="zero"/>
    <c:showDLblsOverMax val="1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0.09236</cdr:x>
      <cdr:y>0.23023</cdr:y>
    </cdr:from>
    <cdr:to>
      <cdr:x>0.99007</cdr:x>
      <cdr:y>0.23023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DA95F2D-4DFF-3388-480D-50D722C6A2B5}"/>
            </a:ext>
          </a:extLst>
        </cdr:cNvPr>
        <cdr:cNvCxnSpPr/>
      </cdr:nvCxnSpPr>
      <cdr:spPr>
        <a:xfrm xmlns:a="http://schemas.openxmlformats.org/drawingml/2006/main">
          <a:off x="1097902" y="1647166"/>
          <a:ext cx="1067131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366F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0.16397</cdr:x>
      <cdr:y>0.7761</cdr:y>
    </cdr:from>
    <cdr:to>
      <cdr:x>0.8667</cdr:x>
      <cdr:y>0.89262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92269C7-DAA0-C52C-519C-0DAD0A883BB2}"/>
            </a:ext>
          </a:extLst>
        </cdr:cNvPr>
        <cdr:cNvSpPr txBox="1"/>
      </cdr:nvSpPr>
      <cdr:spPr>
        <a:xfrm xmlns:a="http://schemas.openxmlformats.org/drawingml/2006/main">
          <a:off x="1939676" y="5533711"/>
          <a:ext cx="8312647" cy="830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="1" dirty="0">
              <a:solidFill>
                <a:srgbClr val="56C3D2"/>
              </a:solidFill>
              <a:latin typeface="Montserrat" pitchFamily="2" charset="77"/>
            </a:rPr>
            <a:t>Countries with binding targets          </a:t>
          </a:r>
          <a:r>
            <a:rPr lang="en-GB" sz="1200" b="1" dirty="0">
              <a:solidFill>
                <a:srgbClr val="FF9D14"/>
              </a:solidFill>
              <a:latin typeface="Montserrat" pitchFamily="2" charset="77"/>
            </a:rPr>
            <a:t>Countries with soft targets </a:t>
          </a:r>
          <a:r>
            <a:rPr lang="en-GB" sz="1200" b="1" baseline="0" dirty="0">
              <a:solidFill>
                <a:srgbClr val="FF9D14"/>
              </a:solidFill>
              <a:latin typeface="Montserrat" pitchFamily="2" charset="77"/>
            </a:rPr>
            <a:t>                </a:t>
          </a:r>
          <a:r>
            <a:rPr lang="en-GB" sz="1200" b="1" dirty="0">
              <a:solidFill>
                <a:srgbClr val="00366F"/>
              </a:solidFill>
              <a:latin typeface="Montserrat" pitchFamily="2" charset="77"/>
            </a:rPr>
            <a:t>Countries</a:t>
          </a:r>
          <a:r>
            <a:rPr lang="en-GB" sz="1200" b="1" baseline="0" dirty="0">
              <a:solidFill>
                <a:srgbClr val="00366F"/>
              </a:solidFill>
              <a:latin typeface="Montserrat" pitchFamily="2" charset="77"/>
            </a:rPr>
            <a:t> without </a:t>
          </a:r>
          <a:r>
            <a:rPr lang="en-GB" sz="1200" b="1" dirty="0">
              <a:solidFill>
                <a:srgbClr val="00366F"/>
              </a:solidFill>
              <a:latin typeface="Montserrat" pitchFamily="2" charset="77"/>
              <a:ea typeface="+mn-ea"/>
              <a:cs typeface="+mn-cs"/>
            </a:rPr>
            <a:t>targets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47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85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A8846-74C7-E476-4BC0-78F9E74DC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140" y="2193660"/>
            <a:ext cx="8279802" cy="1655763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C2B7E2-91AD-B4AB-B8EA-650A7A9E2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390" y="4218083"/>
            <a:ext cx="9144000" cy="4396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pic>
        <p:nvPicPr>
          <p:cNvPr id="10" name="Imagem 9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0DF62279-F073-C414-DA69-DC5C576B3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1271" y="435275"/>
            <a:ext cx="2979045" cy="9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86CCB-20D9-A46F-956B-C61B65BE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7051F53-6E4F-9B1A-8609-EFB6A9265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3E974DC-45EA-CDC6-8CE7-BDC84D85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76F19-E9F9-7345-8F1A-04BDABED6B9B}" type="datetimeFigureOut">
              <a:rPr lang="pt-PT" smtClean="0"/>
              <a:t>06/03/24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27F9F4C-538F-473D-77B4-BE263904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4A9F00-21B2-C2C3-D4BC-B22C24A7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3227B-C133-9847-9915-6AA8062E7F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699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5E4164-1D09-CF51-C4E9-026E9E471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AA5C8A2-EA6E-2321-BDC4-180065FC6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F1E1796-4949-2462-3625-107A463B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76F19-E9F9-7345-8F1A-04BDABED6B9B}" type="datetimeFigureOut">
              <a:rPr lang="pt-PT" smtClean="0"/>
              <a:t>06/03/24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4175071-BE50-49B2-B1E5-F36C928C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05AA4B5-91AF-A7DB-5F05-5D370AF3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3227B-C133-9847-9915-6AA8062E7F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548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captura de ecrã, preto, Gráficos, escuridão&#10;&#10;Descrição gerada automaticamente">
            <a:extLst>
              <a:ext uri="{FF2B5EF4-FFF2-40B4-BE49-F238E27FC236}">
                <a16:creationId xmlns:a16="http://schemas.microsoft.com/office/drawing/2014/main" id="{FCB2992B-3289-AC67-8B18-5B699DF53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-41238" y="0"/>
            <a:ext cx="12274476" cy="6904393"/>
          </a:xfrm>
          <a:prstGeom prst="rect">
            <a:avLst/>
          </a:prstGeom>
        </p:spPr>
      </p:pic>
      <p:pic>
        <p:nvPicPr>
          <p:cNvPr id="12" name="Imagem 11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20CCBA2C-BED7-AE9A-ECF9-1DF55EB8E1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35464" y="163829"/>
            <a:ext cx="793601" cy="7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4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Gráficos, roxo, preto&#10;&#10;Descrição gerada automaticamente">
            <a:extLst>
              <a:ext uri="{FF2B5EF4-FFF2-40B4-BE49-F238E27FC236}">
                <a16:creationId xmlns:a16="http://schemas.microsoft.com/office/drawing/2014/main" id="{ED6D6E2F-C63A-A1A6-6B79-F5B191170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20CCBA2C-BED7-AE9A-ECF9-1DF55EB8E1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35464" y="163829"/>
            <a:ext cx="793601" cy="7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azul, captura de ecrã, água, Saturação de cores&#10;&#10;Descrição gerada automaticamente">
            <a:extLst>
              <a:ext uri="{FF2B5EF4-FFF2-40B4-BE49-F238E27FC236}">
                <a16:creationId xmlns:a16="http://schemas.microsoft.com/office/drawing/2014/main" id="{7CE7880D-FC4B-42E8-00B8-932DD8932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754B0-5BF0-1A4B-8B91-BE6424AA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41365B0-4EC8-9418-E3F4-901EF02EF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02BDECC-B079-6D68-D039-425514728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B98A818-AFAE-6C21-25AE-EFCC2CCB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76F19-E9F9-7345-8F1A-04BDABED6B9B}" type="datetimeFigureOut">
              <a:rPr lang="pt-PT" smtClean="0"/>
              <a:t>06/03/24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0AB8185-EFD8-77AE-4335-5CA5C6FD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0B4BAE6-3BFA-5066-ECB8-DBE89BF1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3227B-C133-9847-9915-6AA8062E7F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295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E223E-1AF4-E3F0-0CA5-868EBD73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7DA92B6-90FE-4306-9510-17D75F8B3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D2E457C-E302-9CC3-6BCC-469EC9840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EDDB211-2F0A-36A1-519D-7C08593A9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7CA81AB-197B-37E8-3F42-84F1A1935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7C53B80-85CC-9621-4A13-3A4D675A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76F19-E9F9-7345-8F1A-04BDABED6B9B}" type="datetimeFigureOut">
              <a:rPr lang="pt-PT" smtClean="0"/>
              <a:t>06/03/24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C7490A3-493B-3766-E1CC-889F69F2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65C0353-A61F-E8A7-7994-9F605D6A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3227B-C133-9847-9915-6AA8062E7F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914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39991-0A9D-8131-64AE-189766E5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D045B11-CB66-1752-47AB-10E33C8A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76F19-E9F9-7345-8F1A-04BDABED6B9B}" type="datetimeFigureOut">
              <a:rPr lang="pt-PT" smtClean="0"/>
              <a:t>06/03/24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6F883DA-FCE0-CDE0-0C05-87805A40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FD374E0-5D32-9CCF-642A-E195C08D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3227B-C133-9847-9915-6AA8062E7F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044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EE7945B-CF97-4FDE-0AD4-AA413012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76F19-E9F9-7345-8F1A-04BDABED6B9B}" type="datetimeFigureOut">
              <a:rPr lang="pt-PT" smtClean="0"/>
              <a:t>06/03/24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85C7C82-8286-E74C-A836-CE05CD49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61178E6-D7A9-3F35-5895-9DB22B67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3227B-C133-9847-9915-6AA8062E7F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983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867C-4821-673C-574B-6109FD05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32E566E-7BF7-3161-E6FD-ED46AA15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3D4BE28-BDA3-0BB9-B43D-FF9606B7B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DB67BE6-A74C-8303-D88A-409613D3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76F19-E9F9-7345-8F1A-04BDABED6B9B}" type="datetimeFigureOut">
              <a:rPr lang="pt-PT" smtClean="0"/>
              <a:t>06/03/24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CCA178B-110D-8859-B78D-08938BCC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B4403A8-DAD0-03D5-D796-F4732570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3227B-C133-9847-9915-6AA8062E7F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255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BB06C-8F6E-E726-17A5-EA063529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EC7D267-14E2-7D86-3E16-5549D64E6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4D17F55-8892-FF80-CF01-9AFEF0D1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29B5178-6398-D18C-324F-FCD9E115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76F19-E9F9-7345-8F1A-04BDABED6B9B}" type="datetimeFigureOut">
              <a:rPr lang="pt-PT" smtClean="0"/>
              <a:t>06/03/24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A82EC9E-6D64-2F2C-B799-180F4F75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1F2BCF-4A85-E064-5047-B0541462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3227B-C133-9847-9915-6AA8062E7F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644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33055C2-8B2A-CA34-4B75-46683E89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E32AB99-961A-5D29-DA80-0ED3920F8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4688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6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CFC78-7F9F-9017-F8ED-2F889EA21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0" y="1405890"/>
            <a:ext cx="8331600" cy="2820723"/>
          </a:xfrm>
        </p:spPr>
        <p:txBody>
          <a:bodyPr>
            <a:normAutofit/>
          </a:bodyPr>
          <a:lstStyle/>
          <a:p>
            <a:r>
              <a:rPr lang="pt-PT" sz="5400" dirty="0">
                <a:latin typeface="Montserrat Light" pitchFamily="2" charset="77"/>
              </a:rPr>
              <a:t>ACHIEVING </a:t>
            </a:r>
            <a:br>
              <a:rPr lang="pt-PT" sz="5400" dirty="0">
                <a:latin typeface="Montserrat Light" pitchFamily="2" charset="77"/>
              </a:rPr>
            </a:br>
            <a:r>
              <a:rPr lang="pt-PT" sz="5400" b="1" dirty="0"/>
              <a:t>GENDER EQUALITY </a:t>
            </a:r>
            <a:br>
              <a:rPr lang="pt-PT" sz="5400" dirty="0">
                <a:latin typeface="Montserrat Light" pitchFamily="2" charset="77"/>
              </a:rPr>
            </a:br>
            <a:r>
              <a:rPr lang="pt-PT" sz="5400" dirty="0">
                <a:latin typeface="Montserrat Light" pitchFamily="2" charset="77"/>
              </a:rPr>
              <a:t>IN DECISION MAKING</a:t>
            </a:r>
            <a:endParaRPr lang="pt-PT" sz="5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20F99F-E774-450F-437A-8A3D0D57F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4040" y="5989320"/>
            <a:ext cx="9144000" cy="439657"/>
          </a:xfrm>
        </p:spPr>
        <p:txBody>
          <a:bodyPr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 err="1">
                <a:latin typeface="Montserrat" pitchFamily="2" charset="77"/>
              </a:rPr>
              <a:t>Slovenian</a:t>
            </a:r>
            <a:r>
              <a:rPr lang="pt-PT" sz="1800" dirty="0">
                <a:latin typeface="Montserrat" pitchFamily="2" charset="77"/>
              </a:rPr>
              <a:t> </a:t>
            </a:r>
            <a:r>
              <a:rPr lang="pt-PT" sz="1800" dirty="0" err="1">
                <a:latin typeface="Montserrat" pitchFamily="2" charset="77"/>
              </a:rPr>
              <a:t>Directors</a:t>
            </a:r>
            <a:r>
              <a:rPr lang="pt-PT" sz="1800" dirty="0">
                <a:latin typeface="Montserrat" pitchFamily="2" charset="77"/>
              </a:rPr>
              <a:t>’ </a:t>
            </a:r>
            <a:r>
              <a:rPr lang="pt-PT" sz="1800" dirty="0" err="1">
                <a:latin typeface="Montserrat" pitchFamily="2" charset="77"/>
              </a:rPr>
              <a:t>Association</a:t>
            </a:r>
            <a:endParaRPr lang="pt-PT" dirty="0">
              <a:latin typeface="Montserrat" pitchFamily="2" charset="77"/>
            </a:endParaRPr>
          </a:p>
          <a:p>
            <a:pPr marL="0" marR="0" lvl="0" indent="0" algn="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>
                <a:latin typeface="Montserrat" pitchFamily="2" charset="77"/>
              </a:rPr>
              <a:t>7 </a:t>
            </a:r>
            <a:r>
              <a:rPr lang="pt-PT" sz="1800" dirty="0" err="1">
                <a:latin typeface="Montserrat" pitchFamily="2" charset="77"/>
              </a:rPr>
              <a:t>March</a:t>
            </a:r>
            <a:r>
              <a:rPr lang="pt-PT" sz="1800" dirty="0">
                <a:latin typeface="Montserrat" pitchFamily="2" charset="77"/>
              </a:rPr>
              <a:t> 2024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  <a:p>
            <a:pPr algn="r"/>
            <a:endParaRPr lang="pt-PT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2691F2E-9004-19B9-9B88-66339F37D9AE}"/>
              </a:ext>
            </a:extLst>
          </p:cNvPr>
          <p:cNvSpPr txBox="1">
            <a:spLocks/>
          </p:cNvSpPr>
          <p:nvPr/>
        </p:nvSpPr>
        <p:spPr>
          <a:xfrm>
            <a:off x="949560" y="4423410"/>
            <a:ext cx="9144000" cy="98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err="1">
                <a:latin typeface="Montserrat" pitchFamily="2" charset="77"/>
              </a:rPr>
              <a:t>Hedwige</a:t>
            </a:r>
            <a:r>
              <a:rPr lang="pt-PT" sz="2400" dirty="0">
                <a:latin typeface="Montserrat" pitchFamily="2" charset="77"/>
              </a:rPr>
              <a:t> </a:t>
            </a:r>
            <a:r>
              <a:rPr lang="pt-PT" sz="2400" dirty="0" err="1">
                <a:latin typeface="Montserrat" pitchFamily="2" charset="77"/>
              </a:rPr>
              <a:t>Nuyens</a:t>
            </a:r>
            <a:endParaRPr lang="pt-PT" sz="2400" dirty="0">
              <a:latin typeface="Montserra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dirty="0" err="1">
                <a:latin typeface="Montserrat" pitchFamily="2" charset="77"/>
              </a:rPr>
              <a:t>Chair</a:t>
            </a:r>
            <a:r>
              <a:rPr lang="pt-PT" sz="1400" dirty="0">
                <a:latin typeface="Montserrat" pitchFamily="2" charset="77"/>
              </a:rPr>
              <a:t> </a:t>
            </a:r>
            <a:r>
              <a:rPr lang="pt-PT" sz="1400" dirty="0" err="1">
                <a:latin typeface="Montserrat" pitchFamily="2" charset="77"/>
              </a:rPr>
              <a:t>European</a:t>
            </a:r>
            <a:r>
              <a:rPr lang="pt-PT" sz="1400" dirty="0">
                <a:latin typeface="Montserrat" pitchFamily="2" charset="77"/>
              </a:rPr>
              <a:t> </a:t>
            </a:r>
            <a:r>
              <a:rPr lang="pt-PT" sz="1400" dirty="0" err="1">
                <a:latin typeface="Montserrat" pitchFamily="2" charset="77"/>
              </a:rPr>
              <a:t>Women</a:t>
            </a:r>
            <a:r>
              <a:rPr lang="pt-PT" sz="1400" dirty="0">
                <a:latin typeface="Montserrat" pitchFamily="2" charset="77"/>
              </a:rPr>
              <a:t> </a:t>
            </a:r>
            <a:r>
              <a:rPr lang="pt-PT" sz="1400" dirty="0" err="1">
                <a:latin typeface="Montserrat" pitchFamily="2" charset="77"/>
              </a:rPr>
              <a:t>on</a:t>
            </a:r>
            <a:r>
              <a:rPr lang="pt-PT" sz="1400" dirty="0">
                <a:latin typeface="Montserrat" pitchFamily="2" charset="77"/>
              </a:rPr>
              <a:t> </a:t>
            </a:r>
            <a:r>
              <a:rPr lang="pt-PT" sz="1400" dirty="0" err="1">
                <a:latin typeface="Montserrat" pitchFamily="2" charset="77"/>
              </a:rPr>
              <a:t>Boards</a:t>
            </a:r>
            <a:endParaRPr lang="pt-PT" sz="1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153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símbolo, logótipo, Tipo de letra, Gráficos&#10;&#10;Descrição gerada automaticamente">
            <a:extLst>
              <a:ext uri="{FF2B5EF4-FFF2-40B4-BE49-F238E27FC236}">
                <a16:creationId xmlns:a16="http://schemas.microsoft.com/office/drawing/2014/main" id="{11ADEE55-ACD7-F8CF-688E-F77ABD235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362" y="2383730"/>
            <a:ext cx="2547276" cy="2274354"/>
          </a:xfrm>
          <a:prstGeom prst="rect">
            <a:avLst/>
          </a:prstGeom>
        </p:spPr>
      </p:pic>
      <p:sp>
        <p:nvSpPr>
          <p:cNvPr id="6" name="Google Shape;370;p59">
            <a:extLst>
              <a:ext uri="{FF2B5EF4-FFF2-40B4-BE49-F238E27FC236}">
                <a16:creationId xmlns:a16="http://schemas.microsoft.com/office/drawing/2014/main" id="{F58310E6-8A98-0235-7083-8E962544255A}"/>
              </a:ext>
            </a:extLst>
          </p:cNvPr>
          <p:cNvSpPr txBox="1"/>
          <p:nvPr/>
        </p:nvSpPr>
        <p:spPr>
          <a:xfrm>
            <a:off x="8415338" y="2265420"/>
            <a:ext cx="235152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POLICY</a:t>
            </a:r>
            <a:endParaRPr lang="en-GB" sz="18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WG on </a:t>
            </a:r>
            <a:r>
              <a:rPr lang="en-GB" sz="1800" b="0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Wome</a:t>
            </a:r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 on Boards </a:t>
            </a:r>
            <a:r>
              <a:rPr lang="en-GB" sz="1800" b="0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Directive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Google Shape;371;p59">
            <a:extLst>
              <a:ext uri="{FF2B5EF4-FFF2-40B4-BE49-F238E27FC236}">
                <a16:creationId xmlns:a16="http://schemas.microsoft.com/office/drawing/2014/main" id="{A308CBBA-A784-7568-C3D0-4B436E5F0CCB}"/>
              </a:ext>
            </a:extLst>
          </p:cNvPr>
          <p:cNvSpPr txBox="1"/>
          <p:nvPr/>
        </p:nvSpPr>
        <p:spPr>
          <a:xfrm>
            <a:off x="1367983" y="4598848"/>
            <a:ext cx="3506412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EUROPEAN FOOTPRINT</a:t>
            </a:r>
            <a:endParaRPr lang="en-GB" sz="2000" dirty="0">
              <a:solidFill>
                <a:srgbClr val="F0F0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Be p</a:t>
            </a:r>
            <a:r>
              <a:rPr lang="en-GB" sz="1800" b="0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resent in</a:t>
            </a:r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 b="0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25 countries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Google Shape;372;p59">
            <a:extLst>
              <a:ext uri="{FF2B5EF4-FFF2-40B4-BE49-F238E27FC236}">
                <a16:creationId xmlns:a16="http://schemas.microsoft.com/office/drawing/2014/main" id="{BF7B6C00-4496-B49C-DEC4-0206241766D3}"/>
              </a:ext>
            </a:extLst>
          </p:cNvPr>
          <p:cNvSpPr txBox="1"/>
          <p:nvPr/>
        </p:nvSpPr>
        <p:spPr>
          <a:xfrm>
            <a:off x="6843714" y="4598848"/>
            <a:ext cx="392315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2000" b="1" dirty="0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COMMUNITY OF </a:t>
            </a:r>
            <a:r>
              <a:rPr lang="en-GB" sz="2000" b="1" i="0" u="none" strike="noStrike" cap="none" dirty="0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ALLIES</a:t>
            </a:r>
            <a:endParaRPr lang="en-GB" sz="2000" b="0" i="0" u="none" strike="noStrike" cap="none" dirty="0">
              <a:solidFill>
                <a:srgbClr val="F0F0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1800" b="0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ompanies, Executive Search, Men, Diversity in broades</a:t>
            </a:r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 sense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Google Shape;373;p59">
            <a:extLst>
              <a:ext uri="{FF2B5EF4-FFF2-40B4-BE49-F238E27FC236}">
                <a16:creationId xmlns:a16="http://schemas.microsoft.com/office/drawing/2014/main" id="{BD36D3A6-7FE4-A375-632A-F40CD343A8BB}"/>
              </a:ext>
            </a:extLst>
          </p:cNvPr>
          <p:cNvSpPr txBox="1"/>
          <p:nvPr/>
        </p:nvSpPr>
        <p:spPr>
          <a:xfrm>
            <a:off x="1367984" y="2271163"/>
            <a:ext cx="2718242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TALENT</a:t>
            </a:r>
            <a:r>
              <a:rPr lang="en-GB" sz="2000" b="1" dirty="0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 POOL</a:t>
            </a:r>
            <a:endParaRPr lang="en-GB" sz="20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1000 women ready and eager for </a:t>
            </a:r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C-</a:t>
            </a:r>
            <a:r>
              <a:rPr lang="en-GB" sz="1800" b="0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Suite </a:t>
            </a:r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&amp; </a:t>
            </a:r>
            <a:r>
              <a:rPr lang="en-GB" sz="1800" b="0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Board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Google Shape;369;p59">
            <a:extLst>
              <a:ext uri="{FF2B5EF4-FFF2-40B4-BE49-F238E27FC236}">
                <a16:creationId xmlns:a16="http://schemas.microsoft.com/office/drawing/2014/main" id="{D1CF41A8-097D-ECA6-FE6A-2248AFFCE8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9349" y="859194"/>
            <a:ext cx="2415058" cy="51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kern="120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  <a:sym typeface="Montserrat Light"/>
              </a:rPr>
              <a:t>EWOB’s STRATEGY </a:t>
            </a:r>
            <a:endParaRPr lang="en-GB" sz="2800" kern="1200" dirty="0">
              <a:solidFill>
                <a:schemeClr val="bg1"/>
              </a:solidFill>
              <a:latin typeface="Montserrat" pitchFamily="2" charset="77"/>
              <a:ea typeface="+mj-ea"/>
              <a:cs typeface="+mj-cs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2AE05B22-CB89-41AC-97AC-F147D24AAD0E}"/>
              </a:ext>
            </a:extLst>
          </p:cNvPr>
          <p:cNvCxnSpPr/>
          <p:nvPr/>
        </p:nvCxnSpPr>
        <p:spPr>
          <a:xfrm>
            <a:off x="1367983" y="3814763"/>
            <a:ext cx="30754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D51B10CB-9DD8-9449-5549-625276254F51}"/>
              </a:ext>
            </a:extLst>
          </p:cNvPr>
          <p:cNvCxnSpPr/>
          <p:nvPr/>
        </p:nvCxnSpPr>
        <p:spPr>
          <a:xfrm>
            <a:off x="7578283" y="3814763"/>
            <a:ext cx="30754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7ED1DA3-2505-B1B0-1A51-4B0835760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526088"/>
              </p:ext>
            </p:extLst>
          </p:nvPr>
        </p:nvGraphicFramePr>
        <p:xfrm>
          <a:off x="0" y="493485"/>
          <a:ext cx="11829143" cy="713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872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B445B5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707487"/>
              </p:ext>
            </p:extLst>
          </p:nvPr>
        </p:nvGraphicFramePr>
        <p:xfrm>
          <a:off x="0" y="711200"/>
          <a:ext cx="11727543" cy="61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54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5">
            <a:extLst>
              <a:ext uri="{FF2B5EF4-FFF2-40B4-BE49-F238E27FC236}">
                <a16:creationId xmlns:a16="http://schemas.microsoft.com/office/drawing/2014/main" id="{00000000-0008-0000-0A00-0000E94C3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807849"/>
              </p:ext>
            </p:extLst>
          </p:nvPr>
        </p:nvGraphicFramePr>
        <p:xfrm>
          <a:off x="484293" y="793095"/>
          <a:ext cx="11359364" cy="539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174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01341-971E-CF24-6680-19E35FD7B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292" y="1424805"/>
            <a:ext cx="8279802" cy="840261"/>
          </a:xfrm>
        </p:spPr>
        <p:txBody>
          <a:bodyPr/>
          <a:lstStyle/>
          <a:p>
            <a:r>
              <a:rPr lang="fr-FR" kern="1200" dirty="0">
                <a:sym typeface="Montserrat Light"/>
              </a:rPr>
              <a:t>HOW TO JOIN?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A15184-2D0A-73D3-ACB2-87F64DA76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292" y="2950737"/>
            <a:ext cx="5118545" cy="9279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400" b="1" i="0" u="none" strike="noStrike" cap="none" dirty="0" err="1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Visit</a:t>
            </a:r>
            <a:r>
              <a:rPr lang="fr-FR" sz="2400" b="1" i="0" u="none" strike="noStrike" cap="none" dirty="0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2400" b="1" i="0" u="none" strike="noStrike" cap="none" dirty="0" err="1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our</a:t>
            </a:r>
            <a:r>
              <a:rPr lang="fr-FR" sz="2400" b="1" i="0" u="none" strike="noStrike" cap="none" dirty="0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2400" b="1" i="0" u="none" strike="noStrike" cap="none" dirty="0" err="1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website</a:t>
            </a:r>
            <a:r>
              <a:rPr lang="fr-FR" sz="2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r>
              <a:rPr lang="fr-FR" sz="2000" b="0" i="0" strike="noStrike" cap="none" dirty="0">
                <a:latin typeface="Montserrat"/>
                <a:ea typeface="Montserrat"/>
                <a:cs typeface="Montserrat"/>
                <a:sym typeface="Montserrat"/>
              </a:rPr>
              <a:t>www.europeanwomenonboards.eu</a:t>
            </a:r>
            <a:endParaRPr lang="pt-PT" sz="2000" dirty="0"/>
          </a:p>
        </p:txBody>
      </p:sp>
      <p:sp>
        <p:nvSpPr>
          <p:cNvPr id="7" name="Google Shape;587;p68">
            <a:extLst>
              <a:ext uri="{FF2B5EF4-FFF2-40B4-BE49-F238E27FC236}">
                <a16:creationId xmlns:a16="http://schemas.microsoft.com/office/drawing/2014/main" id="{650EE155-3BFF-01F2-41BB-8EBDECB8A3B5}"/>
              </a:ext>
            </a:extLst>
          </p:cNvPr>
          <p:cNvSpPr/>
          <p:nvPr/>
        </p:nvSpPr>
        <p:spPr>
          <a:xfrm>
            <a:off x="640866" y="5013064"/>
            <a:ext cx="605199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6F"/>
              </a:buClr>
              <a:buSzPts val="1800"/>
              <a:buFont typeface="Montserrat"/>
              <a:buNone/>
            </a:pPr>
            <a:r>
              <a:rPr lang="fr-FR" sz="2000" b="0" i="0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membership@europeanwomenonboards.eu </a:t>
            </a:r>
            <a:endParaRPr sz="1600" b="0" i="0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8BAFE26B-631D-0961-8299-37088F42FBC6}"/>
              </a:ext>
            </a:extLst>
          </p:cNvPr>
          <p:cNvCxnSpPr/>
          <p:nvPr/>
        </p:nvCxnSpPr>
        <p:spPr>
          <a:xfrm>
            <a:off x="698020" y="2807138"/>
            <a:ext cx="30754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D6BA449D-8511-EB84-8FA1-DA750457F847}"/>
              </a:ext>
            </a:extLst>
          </p:cNvPr>
          <p:cNvCxnSpPr/>
          <p:nvPr/>
        </p:nvCxnSpPr>
        <p:spPr>
          <a:xfrm>
            <a:off x="698020" y="4427283"/>
            <a:ext cx="30754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585;p68">
            <a:extLst>
              <a:ext uri="{FF2B5EF4-FFF2-40B4-BE49-F238E27FC236}">
                <a16:creationId xmlns:a16="http://schemas.microsoft.com/office/drawing/2014/main" id="{B2BCBFDC-70CC-BA23-BD96-0757EBA4C17C}"/>
              </a:ext>
            </a:extLst>
          </p:cNvPr>
          <p:cNvSpPr/>
          <p:nvPr/>
        </p:nvSpPr>
        <p:spPr>
          <a:xfrm>
            <a:off x="640867" y="4556594"/>
            <a:ext cx="30754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6F"/>
              </a:buClr>
              <a:buSzPts val="1800"/>
              <a:buFont typeface="Montserrat"/>
              <a:buNone/>
            </a:pPr>
            <a:r>
              <a:rPr lang="fr-FR" sz="2400" b="1" i="0" u="none" strike="noStrike" cap="none" dirty="0">
                <a:solidFill>
                  <a:srgbClr val="F0F05E"/>
                </a:solidFill>
                <a:latin typeface="Montserrat"/>
                <a:ea typeface="Montserrat"/>
                <a:cs typeface="Montserrat"/>
                <a:sym typeface="Montserrat"/>
              </a:rPr>
              <a:t>Email</a:t>
            </a:r>
            <a:endParaRPr sz="1800" b="1" i="0" u="none" strike="noStrike" cap="none" dirty="0">
              <a:solidFill>
                <a:srgbClr val="F0F0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715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153</Words>
  <Application>Microsoft Macintosh PowerPoint</Application>
  <PresentationFormat>Ecrã Panorâmico</PresentationFormat>
  <Paragraphs>29</Paragraphs>
  <Slides>6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Montserrat</vt:lpstr>
      <vt:lpstr>Calibri Light</vt:lpstr>
      <vt:lpstr>Montserrat Light</vt:lpstr>
      <vt:lpstr>Arial</vt:lpstr>
      <vt:lpstr>Calibri</vt:lpstr>
      <vt:lpstr>Tema do Office</vt:lpstr>
      <vt:lpstr>ACHIEVING  GENDER EQUALITY  IN DECISION MAKING</vt:lpstr>
      <vt:lpstr>EWOB’s STRATEGY </vt:lpstr>
      <vt:lpstr>Apresentação do PowerPoint</vt:lpstr>
      <vt:lpstr>Apresentação do PowerPoint</vt:lpstr>
      <vt:lpstr>Apresentação do PowerPoint</vt:lpstr>
      <vt:lpstr>HOW TO JOIN?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Kriesche</dc:creator>
  <cp:lastModifiedBy>Catarina Alexandra Felix Monteiro</cp:lastModifiedBy>
  <cp:revision>18</cp:revision>
  <dcterms:created xsi:type="dcterms:W3CDTF">2021-09-01T21:15:55Z</dcterms:created>
  <dcterms:modified xsi:type="dcterms:W3CDTF">2024-03-06T13:22:33Z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0x0101001801F4C460D7EA4E9B0F474DAD35C170</vt:lpwstr>
  </property>
</Properties>
</file>