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9" r:id="rId2"/>
    <p:sldId id="276" r:id="rId3"/>
    <p:sldId id="285" r:id="rId4"/>
    <p:sldId id="273" r:id="rId5"/>
    <p:sldId id="280" r:id="rId6"/>
    <p:sldId id="281" r:id="rId7"/>
    <p:sldId id="283" r:id="rId8"/>
    <p:sldId id="28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C5C"/>
    <a:srgbClr val="16325A"/>
    <a:srgbClr val="B3C1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664"/>
  </p:normalViewPr>
  <p:slideViewPr>
    <p:cSldViewPr snapToGrid="0">
      <p:cViewPr varScale="1">
        <p:scale>
          <a:sx n="112" d="100"/>
          <a:sy n="112" d="100"/>
        </p:scale>
        <p:origin x="71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8BBC91-7568-4A4F-AE56-C72F56936650}" type="datetimeFigureOut">
              <a:rPr lang="en-US" smtClean="0"/>
              <a:t>1/30/24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E932B3-1EB9-4C48-93D1-CB844DA6B4A2}" type="slidenum">
              <a:rPr lang="en-US" smtClean="0"/>
              <a:t>‹#›</a:t>
            </a:fld>
            <a:endParaRPr lang="en-US"/>
          </a:p>
        </p:txBody>
      </p:sp>
    </p:spTree>
    <p:extLst>
      <p:ext uri="{BB962C8B-B14F-4D97-AF65-F5344CB8AC3E}">
        <p14:creationId xmlns:p14="http://schemas.microsoft.com/office/powerpoint/2010/main" val="543457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E932B3-1EB9-4C48-93D1-CB844DA6B4A2}" type="slidenum">
              <a:rPr lang="en-US" smtClean="0"/>
              <a:t>1</a:t>
            </a:fld>
            <a:endParaRPr lang="en-US"/>
          </a:p>
        </p:txBody>
      </p:sp>
    </p:spTree>
    <p:extLst>
      <p:ext uri="{BB962C8B-B14F-4D97-AF65-F5344CB8AC3E}">
        <p14:creationId xmlns:p14="http://schemas.microsoft.com/office/powerpoint/2010/main" val="2508508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E932B3-1EB9-4C48-93D1-CB844DA6B4A2}" type="slidenum">
              <a:rPr lang="en-US" smtClean="0"/>
              <a:t>2</a:t>
            </a:fld>
            <a:endParaRPr lang="en-US"/>
          </a:p>
        </p:txBody>
      </p:sp>
    </p:spTree>
    <p:extLst>
      <p:ext uri="{BB962C8B-B14F-4D97-AF65-F5344CB8AC3E}">
        <p14:creationId xmlns:p14="http://schemas.microsoft.com/office/powerpoint/2010/main" val="4201488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5000"/>
              </a:lnSpc>
              <a:spcAft>
                <a:spcPts val="800"/>
              </a:spcAft>
            </a:pPr>
            <a:endParaRPr lang="sl-SI" sz="1100" b="1" kern="1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E932B3-1EB9-4C48-93D1-CB844DA6B4A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3852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E932B3-1EB9-4C48-93D1-CB844DA6B4A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7268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E932B3-1EB9-4C48-93D1-CB844DA6B4A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856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E932B3-1EB9-4C48-93D1-CB844DA6B4A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4589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E932B3-1EB9-4C48-93D1-CB844DA6B4A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408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5000"/>
              </a:lnSpc>
              <a:spcAft>
                <a:spcPts val="800"/>
              </a:spcAft>
            </a:pPr>
            <a:endParaRPr lang="sl-SI" sz="1100" b="1" kern="1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E932B3-1EB9-4C48-93D1-CB844DA6B4A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5539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C1DFA-AAD3-0C35-0DF6-18B30E3C70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BF428A-C762-26AC-2E19-957AD4C3A1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3DC4BD-9FD8-DD77-1857-3CE21D9AEBC4}"/>
              </a:ext>
            </a:extLst>
          </p:cNvPr>
          <p:cNvSpPr>
            <a:spLocks noGrp="1"/>
          </p:cNvSpPr>
          <p:nvPr>
            <p:ph type="dt" sz="half" idx="10"/>
          </p:nvPr>
        </p:nvSpPr>
        <p:spPr/>
        <p:txBody>
          <a:bodyPr/>
          <a:lstStyle/>
          <a:p>
            <a:fld id="{398FB769-6D60-46F7-B90B-85966545889C}" type="datetimeFigureOut">
              <a:rPr lang="en-US" smtClean="0"/>
              <a:t>1/30/24</a:t>
            </a:fld>
            <a:endParaRPr lang="en-US"/>
          </a:p>
        </p:txBody>
      </p:sp>
      <p:sp>
        <p:nvSpPr>
          <p:cNvPr id="5" name="Footer Placeholder 4">
            <a:extLst>
              <a:ext uri="{FF2B5EF4-FFF2-40B4-BE49-F238E27FC236}">
                <a16:creationId xmlns:a16="http://schemas.microsoft.com/office/drawing/2014/main" id="{E35FF35C-57B7-B7EE-B87A-74FB9823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AF0BF-0490-3776-F97C-6D27F37F7A62}"/>
              </a:ext>
            </a:extLst>
          </p:cNvPr>
          <p:cNvSpPr>
            <a:spLocks noGrp="1"/>
          </p:cNvSpPr>
          <p:nvPr>
            <p:ph type="sldNum" sz="quarter" idx="12"/>
          </p:nvPr>
        </p:nvSpPr>
        <p:spPr/>
        <p:txBody>
          <a:bodyPr/>
          <a:lstStyle/>
          <a:p>
            <a:fld id="{877DCF71-E533-4B1E-9BE5-28DBEF357C9D}" type="slidenum">
              <a:rPr lang="en-US" smtClean="0"/>
              <a:t>‹#›</a:t>
            </a:fld>
            <a:endParaRPr lang="en-US"/>
          </a:p>
        </p:txBody>
      </p:sp>
    </p:spTree>
    <p:extLst>
      <p:ext uri="{BB962C8B-B14F-4D97-AF65-F5344CB8AC3E}">
        <p14:creationId xmlns:p14="http://schemas.microsoft.com/office/powerpoint/2010/main" val="1512383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B94A6-5FA6-FDB1-9BE3-5AB10D75BAC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20387AF-E7AF-EEB5-250E-2EE96E6992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3C68FC-59AE-C63A-E84A-552C5BAD908D}"/>
              </a:ext>
            </a:extLst>
          </p:cNvPr>
          <p:cNvSpPr>
            <a:spLocks noGrp="1"/>
          </p:cNvSpPr>
          <p:nvPr>
            <p:ph type="dt" sz="half" idx="10"/>
          </p:nvPr>
        </p:nvSpPr>
        <p:spPr/>
        <p:txBody>
          <a:bodyPr/>
          <a:lstStyle/>
          <a:p>
            <a:fld id="{398FB769-6D60-46F7-B90B-85966545889C}" type="datetimeFigureOut">
              <a:rPr lang="en-US" smtClean="0"/>
              <a:t>1/30/24</a:t>
            </a:fld>
            <a:endParaRPr lang="en-US"/>
          </a:p>
        </p:txBody>
      </p:sp>
      <p:sp>
        <p:nvSpPr>
          <p:cNvPr id="5" name="Footer Placeholder 4">
            <a:extLst>
              <a:ext uri="{FF2B5EF4-FFF2-40B4-BE49-F238E27FC236}">
                <a16:creationId xmlns:a16="http://schemas.microsoft.com/office/drawing/2014/main" id="{004D2B8E-BDE2-4DD3-C49B-B1627E8FA9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55E410-C574-22C9-28FD-B6E446B0FEC7}"/>
              </a:ext>
            </a:extLst>
          </p:cNvPr>
          <p:cNvSpPr>
            <a:spLocks noGrp="1"/>
          </p:cNvSpPr>
          <p:nvPr>
            <p:ph type="sldNum" sz="quarter" idx="12"/>
          </p:nvPr>
        </p:nvSpPr>
        <p:spPr/>
        <p:txBody>
          <a:bodyPr/>
          <a:lstStyle/>
          <a:p>
            <a:fld id="{877DCF71-E533-4B1E-9BE5-28DBEF357C9D}" type="slidenum">
              <a:rPr lang="en-US" smtClean="0"/>
              <a:t>‹#›</a:t>
            </a:fld>
            <a:endParaRPr lang="en-US"/>
          </a:p>
        </p:txBody>
      </p:sp>
    </p:spTree>
    <p:extLst>
      <p:ext uri="{BB962C8B-B14F-4D97-AF65-F5344CB8AC3E}">
        <p14:creationId xmlns:p14="http://schemas.microsoft.com/office/powerpoint/2010/main" val="2454269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4AB77-072E-C76A-F768-0C49BB92C7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918122-EF71-70C1-1D1C-A106E3253F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95E0AC-059C-6D0E-00D2-D42BF67E27E2}"/>
              </a:ext>
            </a:extLst>
          </p:cNvPr>
          <p:cNvSpPr>
            <a:spLocks noGrp="1"/>
          </p:cNvSpPr>
          <p:nvPr>
            <p:ph type="dt" sz="half" idx="10"/>
          </p:nvPr>
        </p:nvSpPr>
        <p:spPr/>
        <p:txBody>
          <a:bodyPr/>
          <a:lstStyle/>
          <a:p>
            <a:fld id="{398FB769-6D60-46F7-B90B-85966545889C}" type="datetimeFigureOut">
              <a:rPr lang="en-US" smtClean="0"/>
              <a:t>1/30/24</a:t>
            </a:fld>
            <a:endParaRPr lang="en-US"/>
          </a:p>
        </p:txBody>
      </p:sp>
      <p:sp>
        <p:nvSpPr>
          <p:cNvPr id="5" name="Footer Placeholder 4">
            <a:extLst>
              <a:ext uri="{FF2B5EF4-FFF2-40B4-BE49-F238E27FC236}">
                <a16:creationId xmlns:a16="http://schemas.microsoft.com/office/drawing/2014/main" id="{157DDF66-53B1-A111-4AB7-446C16CACD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CBF686-B3BD-8867-C740-08ABE3D9C72A}"/>
              </a:ext>
            </a:extLst>
          </p:cNvPr>
          <p:cNvSpPr>
            <a:spLocks noGrp="1"/>
          </p:cNvSpPr>
          <p:nvPr>
            <p:ph type="sldNum" sz="quarter" idx="12"/>
          </p:nvPr>
        </p:nvSpPr>
        <p:spPr/>
        <p:txBody>
          <a:bodyPr/>
          <a:lstStyle/>
          <a:p>
            <a:fld id="{877DCF71-E533-4B1E-9BE5-28DBEF357C9D}" type="slidenum">
              <a:rPr lang="en-US" smtClean="0"/>
              <a:t>‹#›</a:t>
            </a:fld>
            <a:endParaRPr lang="en-US"/>
          </a:p>
        </p:txBody>
      </p:sp>
    </p:spTree>
    <p:extLst>
      <p:ext uri="{BB962C8B-B14F-4D97-AF65-F5344CB8AC3E}">
        <p14:creationId xmlns:p14="http://schemas.microsoft.com/office/powerpoint/2010/main" val="1597549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066A1-97FA-579E-A52F-A0B15129F6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C8D3E3-F1F5-739F-43F4-A273CA2E68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F7F2EA-B076-0066-8A9D-9920C9BF9ED6}"/>
              </a:ext>
            </a:extLst>
          </p:cNvPr>
          <p:cNvSpPr>
            <a:spLocks noGrp="1"/>
          </p:cNvSpPr>
          <p:nvPr>
            <p:ph type="dt" sz="half" idx="10"/>
          </p:nvPr>
        </p:nvSpPr>
        <p:spPr/>
        <p:txBody>
          <a:bodyPr/>
          <a:lstStyle/>
          <a:p>
            <a:fld id="{398FB769-6D60-46F7-B90B-85966545889C}" type="datetimeFigureOut">
              <a:rPr lang="en-US" smtClean="0"/>
              <a:t>1/30/24</a:t>
            </a:fld>
            <a:endParaRPr lang="en-US"/>
          </a:p>
        </p:txBody>
      </p:sp>
      <p:sp>
        <p:nvSpPr>
          <p:cNvPr id="5" name="Footer Placeholder 4">
            <a:extLst>
              <a:ext uri="{FF2B5EF4-FFF2-40B4-BE49-F238E27FC236}">
                <a16:creationId xmlns:a16="http://schemas.microsoft.com/office/drawing/2014/main" id="{E83FDC7C-15DF-7F04-52A9-F55F963AEF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F78CC7-8F88-6116-BA86-BEEFC56BB311}"/>
              </a:ext>
            </a:extLst>
          </p:cNvPr>
          <p:cNvSpPr>
            <a:spLocks noGrp="1"/>
          </p:cNvSpPr>
          <p:nvPr>
            <p:ph type="sldNum" sz="quarter" idx="12"/>
          </p:nvPr>
        </p:nvSpPr>
        <p:spPr/>
        <p:txBody>
          <a:bodyPr/>
          <a:lstStyle/>
          <a:p>
            <a:fld id="{877DCF71-E533-4B1E-9BE5-28DBEF357C9D}" type="slidenum">
              <a:rPr lang="en-US" smtClean="0"/>
              <a:t>‹#›</a:t>
            </a:fld>
            <a:endParaRPr lang="en-US"/>
          </a:p>
        </p:txBody>
      </p:sp>
    </p:spTree>
    <p:extLst>
      <p:ext uri="{BB962C8B-B14F-4D97-AF65-F5344CB8AC3E}">
        <p14:creationId xmlns:p14="http://schemas.microsoft.com/office/powerpoint/2010/main" val="1946570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6EF32-F0F2-C81D-F06F-C4522A7B44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49C48A-1050-4AB2-A6AD-B406322524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0DC9C5-B698-081D-1E0F-7288E18A049C}"/>
              </a:ext>
            </a:extLst>
          </p:cNvPr>
          <p:cNvSpPr>
            <a:spLocks noGrp="1"/>
          </p:cNvSpPr>
          <p:nvPr>
            <p:ph type="dt" sz="half" idx="10"/>
          </p:nvPr>
        </p:nvSpPr>
        <p:spPr/>
        <p:txBody>
          <a:bodyPr/>
          <a:lstStyle/>
          <a:p>
            <a:fld id="{398FB769-6D60-46F7-B90B-85966545889C}" type="datetimeFigureOut">
              <a:rPr lang="en-US" smtClean="0"/>
              <a:t>1/30/24</a:t>
            </a:fld>
            <a:endParaRPr lang="en-US"/>
          </a:p>
        </p:txBody>
      </p:sp>
      <p:sp>
        <p:nvSpPr>
          <p:cNvPr id="5" name="Footer Placeholder 4">
            <a:extLst>
              <a:ext uri="{FF2B5EF4-FFF2-40B4-BE49-F238E27FC236}">
                <a16:creationId xmlns:a16="http://schemas.microsoft.com/office/drawing/2014/main" id="{31B19ECA-6DD2-A72E-1E95-EC599DE366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FCF4E-825C-C55F-DCFC-D1C70DAA7053}"/>
              </a:ext>
            </a:extLst>
          </p:cNvPr>
          <p:cNvSpPr>
            <a:spLocks noGrp="1"/>
          </p:cNvSpPr>
          <p:nvPr>
            <p:ph type="sldNum" sz="quarter" idx="12"/>
          </p:nvPr>
        </p:nvSpPr>
        <p:spPr/>
        <p:txBody>
          <a:bodyPr/>
          <a:lstStyle/>
          <a:p>
            <a:fld id="{877DCF71-E533-4B1E-9BE5-28DBEF357C9D}" type="slidenum">
              <a:rPr lang="en-US" smtClean="0"/>
              <a:t>‹#›</a:t>
            </a:fld>
            <a:endParaRPr lang="en-US"/>
          </a:p>
        </p:txBody>
      </p:sp>
    </p:spTree>
    <p:extLst>
      <p:ext uri="{BB962C8B-B14F-4D97-AF65-F5344CB8AC3E}">
        <p14:creationId xmlns:p14="http://schemas.microsoft.com/office/powerpoint/2010/main" val="2144676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C2855-9598-E0E0-873C-F459CE2C94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01AEBE-5216-BE92-F60F-E6A7E38711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823B5E-F4C0-3FD5-6B77-CA417871EA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E95E5A4-922D-FD0D-02AB-027EA33181A1}"/>
              </a:ext>
            </a:extLst>
          </p:cNvPr>
          <p:cNvSpPr>
            <a:spLocks noGrp="1"/>
          </p:cNvSpPr>
          <p:nvPr>
            <p:ph type="dt" sz="half" idx="10"/>
          </p:nvPr>
        </p:nvSpPr>
        <p:spPr/>
        <p:txBody>
          <a:bodyPr/>
          <a:lstStyle/>
          <a:p>
            <a:fld id="{398FB769-6D60-46F7-B90B-85966545889C}" type="datetimeFigureOut">
              <a:rPr lang="en-US" smtClean="0"/>
              <a:t>1/30/24</a:t>
            </a:fld>
            <a:endParaRPr lang="en-US"/>
          </a:p>
        </p:txBody>
      </p:sp>
      <p:sp>
        <p:nvSpPr>
          <p:cNvPr id="6" name="Footer Placeholder 5">
            <a:extLst>
              <a:ext uri="{FF2B5EF4-FFF2-40B4-BE49-F238E27FC236}">
                <a16:creationId xmlns:a16="http://schemas.microsoft.com/office/drawing/2014/main" id="{F8AE57C0-29AC-A7AD-09FC-2AAEE07D0A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FA0D20-8E5E-FD52-E751-D94B9A71F583}"/>
              </a:ext>
            </a:extLst>
          </p:cNvPr>
          <p:cNvSpPr>
            <a:spLocks noGrp="1"/>
          </p:cNvSpPr>
          <p:nvPr>
            <p:ph type="sldNum" sz="quarter" idx="12"/>
          </p:nvPr>
        </p:nvSpPr>
        <p:spPr/>
        <p:txBody>
          <a:bodyPr/>
          <a:lstStyle/>
          <a:p>
            <a:fld id="{877DCF71-E533-4B1E-9BE5-28DBEF357C9D}" type="slidenum">
              <a:rPr lang="en-US" smtClean="0"/>
              <a:t>‹#›</a:t>
            </a:fld>
            <a:endParaRPr lang="en-US"/>
          </a:p>
        </p:txBody>
      </p:sp>
    </p:spTree>
    <p:extLst>
      <p:ext uri="{BB962C8B-B14F-4D97-AF65-F5344CB8AC3E}">
        <p14:creationId xmlns:p14="http://schemas.microsoft.com/office/powerpoint/2010/main" val="3045707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5221F-502C-B633-9047-ED7EFC77B5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98AEFA-8729-33EA-8D0F-ED345C2404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3F4D2B-EE6F-8354-3DD6-C695AE54B9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A9F075-6E46-A95B-A276-1B62674ABF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AEDA86-3043-CC2A-A3C5-6646DFA81E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4BDF8E-DE9A-6FD6-F4F3-77616F91C51C}"/>
              </a:ext>
            </a:extLst>
          </p:cNvPr>
          <p:cNvSpPr>
            <a:spLocks noGrp="1"/>
          </p:cNvSpPr>
          <p:nvPr>
            <p:ph type="dt" sz="half" idx="10"/>
          </p:nvPr>
        </p:nvSpPr>
        <p:spPr/>
        <p:txBody>
          <a:bodyPr/>
          <a:lstStyle/>
          <a:p>
            <a:fld id="{398FB769-6D60-46F7-B90B-85966545889C}" type="datetimeFigureOut">
              <a:rPr lang="en-US" smtClean="0"/>
              <a:t>1/30/24</a:t>
            </a:fld>
            <a:endParaRPr lang="en-US"/>
          </a:p>
        </p:txBody>
      </p:sp>
      <p:sp>
        <p:nvSpPr>
          <p:cNvPr id="8" name="Footer Placeholder 7">
            <a:extLst>
              <a:ext uri="{FF2B5EF4-FFF2-40B4-BE49-F238E27FC236}">
                <a16:creationId xmlns:a16="http://schemas.microsoft.com/office/drawing/2014/main" id="{79E6D12F-E47C-0298-7069-2FE28989C43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C06B57-57A9-9F75-C485-006D538ACAA3}"/>
              </a:ext>
            </a:extLst>
          </p:cNvPr>
          <p:cNvSpPr>
            <a:spLocks noGrp="1"/>
          </p:cNvSpPr>
          <p:nvPr>
            <p:ph type="sldNum" sz="quarter" idx="12"/>
          </p:nvPr>
        </p:nvSpPr>
        <p:spPr/>
        <p:txBody>
          <a:bodyPr/>
          <a:lstStyle/>
          <a:p>
            <a:fld id="{877DCF71-E533-4B1E-9BE5-28DBEF357C9D}" type="slidenum">
              <a:rPr lang="en-US" smtClean="0"/>
              <a:t>‹#›</a:t>
            </a:fld>
            <a:endParaRPr lang="en-US"/>
          </a:p>
        </p:txBody>
      </p:sp>
    </p:spTree>
    <p:extLst>
      <p:ext uri="{BB962C8B-B14F-4D97-AF65-F5344CB8AC3E}">
        <p14:creationId xmlns:p14="http://schemas.microsoft.com/office/powerpoint/2010/main" val="3852735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FE49B-1391-8290-5CC8-DA5D09CA37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57E155-C76F-EBB4-A02D-A0D100260AD4}"/>
              </a:ext>
            </a:extLst>
          </p:cNvPr>
          <p:cNvSpPr>
            <a:spLocks noGrp="1"/>
          </p:cNvSpPr>
          <p:nvPr>
            <p:ph type="dt" sz="half" idx="10"/>
          </p:nvPr>
        </p:nvSpPr>
        <p:spPr/>
        <p:txBody>
          <a:bodyPr/>
          <a:lstStyle/>
          <a:p>
            <a:fld id="{398FB769-6D60-46F7-B90B-85966545889C}" type="datetimeFigureOut">
              <a:rPr lang="en-US" smtClean="0"/>
              <a:t>1/30/24</a:t>
            </a:fld>
            <a:endParaRPr lang="en-US"/>
          </a:p>
        </p:txBody>
      </p:sp>
      <p:sp>
        <p:nvSpPr>
          <p:cNvPr id="4" name="Footer Placeholder 3">
            <a:extLst>
              <a:ext uri="{FF2B5EF4-FFF2-40B4-BE49-F238E27FC236}">
                <a16:creationId xmlns:a16="http://schemas.microsoft.com/office/drawing/2014/main" id="{090A1CC7-A61E-0B53-8C82-14A01D6A5C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C1D3B2D-13FF-0873-84F1-96CAD35454A9}"/>
              </a:ext>
            </a:extLst>
          </p:cNvPr>
          <p:cNvSpPr>
            <a:spLocks noGrp="1"/>
          </p:cNvSpPr>
          <p:nvPr>
            <p:ph type="sldNum" sz="quarter" idx="12"/>
          </p:nvPr>
        </p:nvSpPr>
        <p:spPr/>
        <p:txBody>
          <a:bodyPr/>
          <a:lstStyle/>
          <a:p>
            <a:fld id="{877DCF71-E533-4B1E-9BE5-28DBEF357C9D}" type="slidenum">
              <a:rPr lang="en-US" smtClean="0"/>
              <a:t>‹#›</a:t>
            </a:fld>
            <a:endParaRPr lang="en-US"/>
          </a:p>
        </p:txBody>
      </p:sp>
    </p:spTree>
    <p:extLst>
      <p:ext uri="{BB962C8B-B14F-4D97-AF65-F5344CB8AC3E}">
        <p14:creationId xmlns:p14="http://schemas.microsoft.com/office/powerpoint/2010/main" val="1556447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6AEBFB-AA39-E4DD-6538-51CC13EDCA74}"/>
              </a:ext>
            </a:extLst>
          </p:cNvPr>
          <p:cNvSpPr>
            <a:spLocks noGrp="1"/>
          </p:cNvSpPr>
          <p:nvPr>
            <p:ph type="dt" sz="half" idx="10"/>
          </p:nvPr>
        </p:nvSpPr>
        <p:spPr/>
        <p:txBody>
          <a:bodyPr/>
          <a:lstStyle/>
          <a:p>
            <a:fld id="{398FB769-6D60-46F7-B90B-85966545889C}" type="datetimeFigureOut">
              <a:rPr lang="en-US" smtClean="0"/>
              <a:t>1/30/24</a:t>
            </a:fld>
            <a:endParaRPr lang="en-US"/>
          </a:p>
        </p:txBody>
      </p:sp>
      <p:sp>
        <p:nvSpPr>
          <p:cNvPr id="3" name="Footer Placeholder 2">
            <a:extLst>
              <a:ext uri="{FF2B5EF4-FFF2-40B4-BE49-F238E27FC236}">
                <a16:creationId xmlns:a16="http://schemas.microsoft.com/office/drawing/2014/main" id="{5303A0E3-B576-BF60-E8F1-7571BE5B80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4FFF11-F8BE-1187-EE3F-13254EDFC775}"/>
              </a:ext>
            </a:extLst>
          </p:cNvPr>
          <p:cNvSpPr>
            <a:spLocks noGrp="1"/>
          </p:cNvSpPr>
          <p:nvPr>
            <p:ph type="sldNum" sz="quarter" idx="12"/>
          </p:nvPr>
        </p:nvSpPr>
        <p:spPr/>
        <p:txBody>
          <a:bodyPr/>
          <a:lstStyle/>
          <a:p>
            <a:fld id="{877DCF71-E533-4B1E-9BE5-28DBEF357C9D}" type="slidenum">
              <a:rPr lang="en-US" smtClean="0"/>
              <a:t>‹#›</a:t>
            </a:fld>
            <a:endParaRPr lang="en-US"/>
          </a:p>
        </p:txBody>
      </p:sp>
    </p:spTree>
    <p:extLst>
      <p:ext uri="{BB962C8B-B14F-4D97-AF65-F5344CB8AC3E}">
        <p14:creationId xmlns:p14="http://schemas.microsoft.com/office/powerpoint/2010/main" val="286186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B6CD2-93CF-61E3-CC74-E4DF3BE10A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DBE43CF-F691-2026-448E-F3F4514CDD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C86022-FB7C-1D9C-63ED-E1541E3F86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C17B8B-7665-F0F7-AA84-AA34043BF591}"/>
              </a:ext>
            </a:extLst>
          </p:cNvPr>
          <p:cNvSpPr>
            <a:spLocks noGrp="1"/>
          </p:cNvSpPr>
          <p:nvPr>
            <p:ph type="dt" sz="half" idx="10"/>
          </p:nvPr>
        </p:nvSpPr>
        <p:spPr/>
        <p:txBody>
          <a:bodyPr/>
          <a:lstStyle/>
          <a:p>
            <a:fld id="{398FB769-6D60-46F7-B90B-85966545889C}" type="datetimeFigureOut">
              <a:rPr lang="en-US" smtClean="0"/>
              <a:t>1/30/24</a:t>
            </a:fld>
            <a:endParaRPr lang="en-US"/>
          </a:p>
        </p:txBody>
      </p:sp>
      <p:sp>
        <p:nvSpPr>
          <p:cNvPr id="6" name="Footer Placeholder 5">
            <a:extLst>
              <a:ext uri="{FF2B5EF4-FFF2-40B4-BE49-F238E27FC236}">
                <a16:creationId xmlns:a16="http://schemas.microsoft.com/office/drawing/2014/main" id="{7CE7ECE1-DB19-8783-AE40-46D734D121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829E5B-606D-D04C-453C-0C4F97C00838}"/>
              </a:ext>
            </a:extLst>
          </p:cNvPr>
          <p:cNvSpPr>
            <a:spLocks noGrp="1"/>
          </p:cNvSpPr>
          <p:nvPr>
            <p:ph type="sldNum" sz="quarter" idx="12"/>
          </p:nvPr>
        </p:nvSpPr>
        <p:spPr/>
        <p:txBody>
          <a:bodyPr/>
          <a:lstStyle/>
          <a:p>
            <a:fld id="{877DCF71-E533-4B1E-9BE5-28DBEF357C9D}" type="slidenum">
              <a:rPr lang="en-US" smtClean="0"/>
              <a:t>‹#›</a:t>
            </a:fld>
            <a:endParaRPr lang="en-US"/>
          </a:p>
        </p:txBody>
      </p:sp>
    </p:spTree>
    <p:extLst>
      <p:ext uri="{BB962C8B-B14F-4D97-AF65-F5344CB8AC3E}">
        <p14:creationId xmlns:p14="http://schemas.microsoft.com/office/powerpoint/2010/main" val="2498743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AE025-02C2-DBFE-809B-D722A23E49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7F609F8-C17B-D570-D368-6839DC7189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DBF1C5F-2748-625C-CA18-159E3F141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ACF2BB-CD56-851C-5FB6-58B3C5717933}"/>
              </a:ext>
            </a:extLst>
          </p:cNvPr>
          <p:cNvSpPr>
            <a:spLocks noGrp="1"/>
          </p:cNvSpPr>
          <p:nvPr>
            <p:ph type="dt" sz="half" idx="10"/>
          </p:nvPr>
        </p:nvSpPr>
        <p:spPr/>
        <p:txBody>
          <a:bodyPr/>
          <a:lstStyle/>
          <a:p>
            <a:fld id="{398FB769-6D60-46F7-B90B-85966545889C}" type="datetimeFigureOut">
              <a:rPr lang="en-US" smtClean="0"/>
              <a:t>1/30/24</a:t>
            </a:fld>
            <a:endParaRPr lang="en-US"/>
          </a:p>
        </p:txBody>
      </p:sp>
      <p:sp>
        <p:nvSpPr>
          <p:cNvPr id="6" name="Footer Placeholder 5">
            <a:extLst>
              <a:ext uri="{FF2B5EF4-FFF2-40B4-BE49-F238E27FC236}">
                <a16:creationId xmlns:a16="http://schemas.microsoft.com/office/drawing/2014/main" id="{59200D57-D86F-2FCA-F914-D0FD43EC16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181E88-F29E-D8C0-6FB8-05AFC9094E13}"/>
              </a:ext>
            </a:extLst>
          </p:cNvPr>
          <p:cNvSpPr>
            <a:spLocks noGrp="1"/>
          </p:cNvSpPr>
          <p:nvPr>
            <p:ph type="sldNum" sz="quarter" idx="12"/>
          </p:nvPr>
        </p:nvSpPr>
        <p:spPr/>
        <p:txBody>
          <a:bodyPr/>
          <a:lstStyle/>
          <a:p>
            <a:fld id="{877DCF71-E533-4B1E-9BE5-28DBEF357C9D}" type="slidenum">
              <a:rPr lang="en-US" smtClean="0"/>
              <a:t>‹#›</a:t>
            </a:fld>
            <a:endParaRPr lang="en-US"/>
          </a:p>
        </p:txBody>
      </p:sp>
    </p:spTree>
    <p:extLst>
      <p:ext uri="{BB962C8B-B14F-4D97-AF65-F5344CB8AC3E}">
        <p14:creationId xmlns:p14="http://schemas.microsoft.com/office/powerpoint/2010/main" val="1872867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A1310F-1C33-6A98-8337-4256AAF10A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ADFEB5-2CFB-20C4-A3DB-A9714F2EB0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D1AA5D-3964-6B54-6831-A53C18E014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8FB769-6D60-46F7-B90B-85966545889C}" type="datetimeFigureOut">
              <a:rPr lang="en-US" smtClean="0"/>
              <a:t>1/30/24</a:t>
            </a:fld>
            <a:endParaRPr lang="en-US"/>
          </a:p>
        </p:txBody>
      </p:sp>
      <p:sp>
        <p:nvSpPr>
          <p:cNvPr id="5" name="Footer Placeholder 4">
            <a:extLst>
              <a:ext uri="{FF2B5EF4-FFF2-40B4-BE49-F238E27FC236}">
                <a16:creationId xmlns:a16="http://schemas.microsoft.com/office/drawing/2014/main" id="{AAF8B9D8-495B-3E28-D8DB-1CE7E785DF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DEE2E19-E613-C877-F515-E0E0F76AB8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7DCF71-E533-4B1E-9BE5-28DBEF357C9D}" type="slidenum">
              <a:rPr lang="en-US" smtClean="0"/>
              <a:t>‹#›</a:t>
            </a:fld>
            <a:endParaRPr lang="en-US"/>
          </a:p>
        </p:txBody>
      </p:sp>
    </p:spTree>
    <p:extLst>
      <p:ext uri="{BB962C8B-B14F-4D97-AF65-F5344CB8AC3E}">
        <p14:creationId xmlns:p14="http://schemas.microsoft.com/office/powerpoint/2010/main" val="3313928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8.sv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hyperlink" Target="http://www.zdruzenje-manager.s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9000"/>
            <a:lum/>
          </a:blip>
          <a:srcRect/>
          <a:stretch>
            <a:fillRect/>
          </a:stretch>
        </a:blipFill>
        <a:effectLst/>
      </p:bgPr>
    </p:bg>
    <p:spTree>
      <p:nvGrpSpPr>
        <p:cNvPr id="1" name=""/>
        <p:cNvGrpSpPr/>
        <p:nvPr/>
      </p:nvGrpSpPr>
      <p:grpSpPr>
        <a:xfrm>
          <a:off x="0" y="0"/>
          <a:ext cx="0" cy="0"/>
          <a:chOff x="0" y="0"/>
          <a:chExt cx="0" cy="0"/>
        </a:xfrm>
      </p:grpSpPr>
      <p:sp>
        <p:nvSpPr>
          <p:cNvPr id="2" name="PoljeZBesedilom 1">
            <a:extLst>
              <a:ext uri="{FF2B5EF4-FFF2-40B4-BE49-F238E27FC236}">
                <a16:creationId xmlns:a16="http://schemas.microsoft.com/office/drawing/2014/main" id="{FE02D26F-7D46-D0BD-0E53-BD86E0733048}"/>
              </a:ext>
            </a:extLst>
          </p:cNvPr>
          <p:cNvSpPr txBox="1"/>
          <p:nvPr/>
        </p:nvSpPr>
        <p:spPr>
          <a:xfrm>
            <a:off x="4708358" y="2644170"/>
            <a:ext cx="6946231" cy="1569660"/>
          </a:xfrm>
          <a:prstGeom prst="rect">
            <a:avLst/>
          </a:prstGeom>
          <a:noFill/>
        </p:spPr>
        <p:txBody>
          <a:bodyPr wrap="square" rtlCol="0">
            <a:spAutoFit/>
          </a:bodyPr>
          <a:lstStyle/>
          <a:p>
            <a:r>
              <a:rPr lang="sl-SI" sz="4800" i="0" dirty="0">
                <a:solidFill>
                  <a:schemeClr val="bg1"/>
                </a:solidFill>
                <a:effectLst/>
                <a:latin typeface="Delicious CE" panose="02000506040000020004" pitchFamily="50" charset="0"/>
              </a:rPr>
              <a:t>VREDNOTE </a:t>
            </a:r>
          </a:p>
          <a:p>
            <a:r>
              <a:rPr lang="sl-SI" sz="4800" i="0" dirty="0">
                <a:solidFill>
                  <a:schemeClr val="bg1"/>
                </a:solidFill>
                <a:effectLst/>
                <a:latin typeface="Delicious CE" panose="02000506040000020004" pitchFamily="50" charset="0"/>
              </a:rPr>
              <a:t>POSLOVNIH VODITELJEV</a:t>
            </a:r>
            <a:endParaRPr lang="sl-SI" sz="4800" dirty="0">
              <a:solidFill>
                <a:schemeClr val="bg1"/>
              </a:solidFill>
              <a:latin typeface="Delicious CE" panose="02000506040000020004" pitchFamily="50" charset="0"/>
            </a:endParaRPr>
          </a:p>
        </p:txBody>
      </p:sp>
      <p:sp>
        <p:nvSpPr>
          <p:cNvPr id="3" name="PoljeZBesedilom 2">
            <a:extLst>
              <a:ext uri="{FF2B5EF4-FFF2-40B4-BE49-F238E27FC236}">
                <a16:creationId xmlns:a16="http://schemas.microsoft.com/office/drawing/2014/main" id="{42A1F821-AAE1-6EE6-55D1-BF90C608D009}"/>
              </a:ext>
            </a:extLst>
          </p:cNvPr>
          <p:cNvSpPr txBox="1"/>
          <p:nvPr/>
        </p:nvSpPr>
        <p:spPr>
          <a:xfrm>
            <a:off x="4708358" y="5724254"/>
            <a:ext cx="6946231" cy="707886"/>
          </a:xfrm>
          <a:prstGeom prst="rect">
            <a:avLst/>
          </a:prstGeom>
          <a:noFill/>
        </p:spPr>
        <p:txBody>
          <a:bodyPr wrap="square" rtlCol="0">
            <a:spAutoFit/>
          </a:bodyPr>
          <a:lstStyle/>
          <a:p>
            <a:r>
              <a:rPr lang="sl-SI" sz="2000" i="0" dirty="0">
                <a:solidFill>
                  <a:schemeClr val="bg1"/>
                </a:solidFill>
                <a:effectLst/>
                <a:latin typeface="Delicious CE" panose="02000506040000020004" pitchFamily="50" charset="0"/>
              </a:rPr>
              <a:t>PODVIG. </a:t>
            </a:r>
            <a:r>
              <a:rPr lang="sl-SI" sz="2000" dirty="0">
                <a:solidFill>
                  <a:schemeClr val="bg1"/>
                </a:solidFill>
                <a:effectLst/>
                <a:latin typeface="Delicious CE" panose="02000506040000020004" pitchFamily="50" charset="0"/>
              </a:rPr>
              <a:t>Mi danes. Mi jutri. Mi vsi skupaj. </a:t>
            </a:r>
            <a:br>
              <a:rPr lang="sl-SI" sz="2000" dirty="0">
                <a:solidFill>
                  <a:schemeClr val="bg1"/>
                </a:solidFill>
                <a:effectLst/>
                <a:latin typeface="Delicious CE" panose="02000506040000020004" pitchFamily="50" charset="0"/>
              </a:rPr>
            </a:br>
            <a:r>
              <a:rPr lang="sl-SI" sz="2000" i="0" dirty="0">
                <a:solidFill>
                  <a:schemeClr val="bg1"/>
                </a:solidFill>
                <a:effectLst/>
                <a:latin typeface="Delicious CE" panose="02000506040000020004" pitchFamily="50" charset="0"/>
              </a:rPr>
              <a:t>Združenje Manager, januar 2024</a:t>
            </a:r>
            <a:endParaRPr lang="sl-SI" sz="2000" dirty="0">
              <a:solidFill>
                <a:schemeClr val="bg1"/>
              </a:solidFill>
              <a:latin typeface="Delicious CE" panose="02000506040000020004" pitchFamily="50" charset="0"/>
            </a:endParaRPr>
          </a:p>
        </p:txBody>
      </p:sp>
    </p:spTree>
    <p:extLst>
      <p:ext uri="{BB962C8B-B14F-4D97-AF65-F5344CB8AC3E}">
        <p14:creationId xmlns:p14="http://schemas.microsoft.com/office/powerpoint/2010/main" val="836809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9000"/>
            <a:lum/>
          </a:blip>
          <a:srcRect/>
          <a:stretch>
            <a:fillRect/>
          </a:stretch>
        </a:blipFill>
        <a:effectLst/>
      </p:bgPr>
    </p:bg>
    <p:spTree>
      <p:nvGrpSpPr>
        <p:cNvPr id="1" name=""/>
        <p:cNvGrpSpPr/>
        <p:nvPr/>
      </p:nvGrpSpPr>
      <p:grpSpPr>
        <a:xfrm>
          <a:off x="0" y="0"/>
          <a:ext cx="0" cy="0"/>
          <a:chOff x="0" y="0"/>
          <a:chExt cx="0" cy="0"/>
        </a:xfrm>
      </p:grpSpPr>
      <p:pic>
        <p:nvPicPr>
          <p:cNvPr id="29" name="Slika 28" descr="Slika, ki vsebuje besede pisava, besedilo, grafika, logotip&#10;&#10;Opis je samodejno ustvarjen">
            <a:extLst>
              <a:ext uri="{FF2B5EF4-FFF2-40B4-BE49-F238E27FC236}">
                <a16:creationId xmlns:a16="http://schemas.microsoft.com/office/drawing/2014/main" id="{198689AD-1224-1F2B-D9DA-7FEF2045A1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04321" y="4529860"/>
            <a:ext cx="3180709" cy="1205191"/>
          </a:xfrm>
          <a:prstGeom prst="rect">
            <a:avLst/>
          </a:prstGeom>
        </p:spPr>
      </p:pic>
      <p:pic>
        <p:nvPicPr>
          <p:cNvPr id="33" name="Slika 32" descr="Slika, ki vsebuje besede pisava, grafika, besedilo, grafično oblikovanje&#10;&#10;Opis je samodejno ustvarjen">
            <a:extLst>
              <a:ext uri="{FF2B5EF4-FFF2-40B4-BE49-F238E27FC236}">
                <a16:creationId xmlns:a16="http://schemas.microsoft.com/office/drawing/2014/main" id="{7F325020-DFFF-43CD-E954-2BC70334B1C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15253" y="1762374"/>
            <a:ext cx="3180709" cy="1205191"/>
          </a:xfrm>
          <a:prstGeom prst="rect">
            <a:avLst/>
          </a:prstGeom>
        </p:spPr>
      </p:pic>
      <p:pic>
        <p:nvPicPr>
          <p:cNvPr id="37" name="Slika 36">
            <a:extLst>
              <a:ext uri="{FF2B5EF4-FFF2-40B4-BE49-F238E27FC236}">
                <a16:creationId xmlns:a16="http://schemas.microsoft.com/office/drawing/2014/main" id="{16DF2D42-188C-86E0-92D7-4389931F0481}"/>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4225270" y="3069115"/>
            <a:ext cx="3179965" cy="1204909"/>
          </a:xfrm>
          <a:prstGeom prst="rect">
            <a:avLst/>
          </a:prstGeom>
        </p:spPr>
      </p:pic>
      <p:pic>
        <p:nvPicPr>
          <p:cNvPr id="39" name="Slika 38">
            <a:extLst>
              <a:ext uri="{FF2B5EF4-FFF2-40B4-BE49-F238E27FC236}">
                <a16:creationId xmlns:a16="http://schemas.microsoft.com/office/drawing/2014/main" id="{B42A1718-2BFF-4458-60E8-3ED601782800}"/>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7310914" y="609602"/>
            <a:ext cx="3179965" cy="1204909"/>
          </a:xfrm>
          <a:prstGeom prst="rect">
            <a:avLst/>
          </a:prstGeom>
        </p:spPr>
      </p:pic>
    </p:spTree>
    <p:extLst>
      <p:ext uri="{BB962C8B-B14F-4D97-AF65-F5344CB8AC3E}">
        <p14:creationId xmlns:p14="http://schemas.microsoft.com/office/powerpoint/2010/main" val="1373659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Slika 7">
            <a:extLst>
              <a:ext uri="{FF2B5EF4-FFF2-40B4-BE49-F238E27FC236}">
                <a16:creationId xmlns:a16="http://schemas.microsoft.com/office/drawing/2014/main" id="{F0DABEE3-D9E3-B59A-546C-16F549BA01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1" y="0"/>
            <a:ext cx="12190858" cy="6858000"/>
          </a:xfrm>
          <a:prstGeom prst="rect">
            <a:avLst/>
          </a:prstGeom>
        </p:spPr>
      </p:pic>
      <p:sp>
        <p:nvSpPr>
          <p:cNvPr id="3" name="TextBox 4">
            <a:extLst>
              <a:ext uri="{FF2B5EF4-FFF2-40B4-BE49-F238E27FC236}">
                <a16:creationId xmlns:a16="http://schemas.microsoft.com/office/drawing/2014/main" id="{49D619B6-2D78-E50C-DEB8-158111236E75}"/>
              </a:ext>
            </a:extLst>
          </p:cNvPr>
          <p:cNvSpPr txBox="1"/>
          <p:nvPr/>
        </p:nvSpPr>
        <p:spPr>
          <a:xfrm>
            <a:off x="1279087" y="2165509"/>
            <a:ext cx="10078724" cy="3441327"/>
          </a:xfrm>
          <a:prstGeom prst="rect">
            <a:avLst/>
          </a:prstGeom>
          <a:noFill/>
        </p:spPr>
        <p:txBody>
          <a:bodyPr wrap="square">
            <a:spAutoFit/>
          </a:bodyPr>
          <a:lstStyle/>
          <a:p>
            <a:pPr>
              <a:lnSpc>
                <a:spcPct val="107000"/>
              </a:lnSpc>
              <a:spcAft>
                <a:spcPts val="800"/>
              </a:spcAft>
            </a:pPr>
            <a:r>
              <a:rPr lang="sl-SI" sz="2800" i="1" kern="100" dirty="0">
                <a:solidFill>
                  <a:srgbClr val="002C5C"/>
                </a:solidFill>
                <a:effectLst/>
                <a:latin typeface="Delicious CE" panose="02000506040000020004" pitchFamily="50" charset="0"/>
                <a:ea typeface="Calibri" panose="020F0502020204030204" pitchFamily="34" charset="0"/>
                <a:cs typeface="Times New Roman" panose="02020603050405020304" pitchFamily="18" charset="0"/>
              </a:rPr>
              <a:t>„V Združenju Manager smo v ogledalu najprej pogledali sebe. Ugotovili smo, da se moramo mi sami najprej transformirati, šele potem lahko na to pot povabimo druge. Ne zato, ker bi se nam morali pridružiti, ampak, ker – v to resnično verjamem – bodo sami želeli.“</a:t>
            </a:r>
          </a:p>
          <a:p>
            <a:pPr>
              <a:lnSpc>
                <a:spcPct val="107000"/>
              </a:lnSpc>
              <a:spcAft>
                <a:spcPts val="800"/>
              </a:spcAft>
            </a:pPr>
            <a:endParaRPr lang="sl-SI" sz="2800" kern="100" dirty="0">
              <a:solidFill>
                <a:srgbClr val="002C5C"/>
              </a:solidFill>
              <a:latin typeface="Delicious CE" panose="02000506040000020004" pitchFamily="50" charset="0"/>
              <a:ea typeface="Times New Roman" panose="02020603050405020304" pitchFamily="18" charset="0"/>
              <a:cs typeface="Times New Roman" panose="02020603050405020304" pitchFamily="18" charset="0"/>
            </a:endParaRPr>
          </a:p>
          <a:p>
            <a:pPr algn="r">
              <a:lnSpc>
                <a:spcPct val="107000"/>
              </a:lnSpc>
              <a:spcAft>
                <a:spcPts val="800"/>
              </a:spcAft>
            </a:pPr>
            <a:r>
              <a:rPr lang="sl-SI" sz="2400" kern="100" dirty="0">
                <a:solidFill>
                  <a:srgbClr val="002C5C"/>
                </a:solidFill>
                <a:effectLst/>
                <a:latin typeface="Delicious CE" panose="02000506040000020004" pitchFamily="50" charset="0"/>
                <a:ea typeface="Times New Roman" panose="02020603050405020304" pitchFamily="18" charset="0"/>
                <a:cs typeface="Times New Roman" panose="02020603050405020304" pitchFamily="18" charset="0"/>
              </a:rPr>
              <a:t>Dr. Iztok Seljak, predsednik Združenja Manager</a:t>
            </a:r>
            <a:endParaRPr lang="sl-SI" sz="1400" kern="100" dirty="0">
              <a:solidFill>
                <a:srgbClr val="002C5C"/>
              </a:solidFill>
              <a:effectLst/>
              <a:latin typeface="Delicious CE" panose="02000506040000020004" pitchFamily="50" charset="0"/>
              <a:ea typeface="Times New Roman" panose="02020603050405020304" pitchFamily="18" charset="0"/>
              <a:cs typeface="Times New Roman" panose="02020603050405020304" pitchFamily="18" charset="0"/>
            </a:endParaRPr>
          </a:p>
        </p:txBody>
      </p:sp>
      <p:pic>
        <p:nvPicPr>
          <p:cNvPr id="5" name="Grafika 4" descr="Končni narekovaj">
            <a:extLst>
              <a:ext uri="{FF2B5EF4-FFF2-40B4-BE49-F238E27FC236}">
                <a16:creationId xmlns:a16="http://schemas.microsoft.com/office/drawing/2014/main" id="{678A3641-4602-D65F-D494-8D5EB4D0C7C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9521" y="1642812"/>
            <a:ext cx="914400" cy="914400"/>
          </a:xfrm>
          <a:prstGeom prst="rect">
            <a:avLst/>
          </a:prstGeom>
        </p:spPr>
      </p:pic>
    </p:spTree>
    <p:extLst>
      <p:ext uri="{BB962C8B-B14F-4D97-AF65-F5344CB8AC3E}">
        <p14:creationId xmlns:p14="http://schemas.microsoft.com/office/powerpoint/2010/main" val="3467230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9000"/>
            <a:lum/>
          </a:blip>
          <a:srcRect/>
          <a:stretch>
            <a:fillRect/>
          </a:stretch>
        </a:blipFill>
        <a:effectLst/>
      </p:bgPr>
    </p:bg>
    <p:spTree>
      <p:nvGrpSpPr>
        <p:cNvPr id="1" name=""/>
        <p:cNvGrpSpPr/>
        <p:nvPr/>
      </p:nvGrpSpPr>
      <p:grpSpPr>
        <a:xfrm>
          <a:off x="0" y="0"/>
          <a:ext cx="0" cy="0"/>
          <a:chOff x="0" y="0"/>
          <a:chExt cx="0" cy="0"/>
        </a:xfrm>
      </p:grpSpPr>
      <p:sp>
        <p:nvSpPr>
          <p:cNvPr id="2" name="TextBox 4">
            <a:extLst>
              <a:ext uri="{FF2B5EF4-FFF2-40B4-BE49-F238E27FC236}">
                <a16:creationId xmlns:a16="http://schemas.microsoft.com/office/drawing/2014/main" id="{7D12FA85-A274-AFAA-8E87-7CFE14F8D734}"/>
              </a:ext>
            </a:extLst>
          </p:cNvPr>
          <p:cNvSpPr txBox="1"/>
          <p:nvPr/>
        </p:nvSpPr>
        <p:spPr>
          <a:xfrm>
            <a:off x="5009466" y="2960913"/>
            <a:ext cx="6701272" cy="4006097"/>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sl-SI" sz="2800" b="1" i="0" u="none" strike="noStrike" kern="100" cap="none" spc="0" normalizeH="0" baseline="0" noProof="0" dirty="0">
                <a:ln>
                  <a:noFill/>
                </a:ln>
                <a:solidFill>
                  <a:prstClr val="white"/>
                </a:solidFill>
                <a:effectLst/>
                <a:uLnTx/>
                <a:uFillTx/>
                <a:latin typeface="Delicious CE" panose="02000506040000020004" pitchFamily="50" charset="0"/>
                <a:ea typeface="Calibri" panose="020F0502020204030204" pitchFamily="34" charset="0"/>
                <a:cs typeface="Times New Roman" panose="02020603050405020304" pitchFamily="18" charset="0"/>
              </a:rPr>
              <a:t>Razvijamo zdravo samopodobo, ki nam omogoča odločno in učinkovito uresničevanje ambicioznih ciljev. </a:t>
            </a:r>
            <a:endParaRPr kumimoji="0" lang="en-US" sz="2800" b="0" i="0" u="none" strike="noStrike" kern="100" cap="none" spc="0" normalizeH="0" baseline="0" noProof="0" dirty="0">
              <a:ln>
                <a:noFill/>
              </a:ln>
              <a:solidFill>
                <a:prstClr val="white"/>
              </a:solidFill>
              <a:effectLst/>
              <a:uLnTx/>
              <a:uFillTx/>
              <a:latin typeface="Delicious CE" panose="02000506040000020004" pitchFamily="50"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0"/>
              </a:spcAft>
              <a:buClr>
                <a:prstClr val="white"/>
              </a:buClr>
              <a:buSzTx/>
              <a:buFont typeface="Arial" panose="020B0604020202020204" pitchFamily="34" charset="0"/>
              <a:buChar char="•"/>
              <a:tabLst>
                <a:tab pos="457200" algn="l"/>
              </a:tabLst>
              <a:defRPr/>
            </a:pPr>
            <a:r>
              <a:rPr kumimoji="0" lang="sl-SI" sz="1800" b="0" i="0" u="none" strike="noStrike" kern="1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Times New Roman" panose="02020603050405020304" pitchFamily="18" charset="0"/>
              </a:rPr>
              <a:t>Zaupamo v naše sposobnosti in v sposobnosti drugih.  </a:t>
            </a:r>
            <a:endParaRPr kumimoji="0" lang="en-US" sz="1800" b="0" i="0" u="none" strike="noStrike" kern="100" cap="none" spc="0" normalizeH="0" baseline="0" noProof="0" dirty="0">
              <a:ln>
                <a:noFill/>
              </a:ln>
              <a:solidFill>
                <a:prstClr val="white"/>
              </a:solidFill>
              <a:effectLst/>
              <a:uLnTx/>
              <a:uFillTx/>
              <a:latin typeface="Calibri Light" panose="020F0302020204030204"/>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0"/>
              </a:spcAft>
              <a:buClr>
                <a:prstClr val="white"/>
              </a:buClr>
              <a:buSzTx/>
              <a:buFont typeface="Arial" panose="020B0604020202020204" pitchFamily="34" charset="0"/>
              <a:buChar char="•"/>
              <a:tabLst>
                <a:tab pos="457200" algn="l"/>
              </a:tabLst>
              <a:defRPr/>
            </a:pPr>
            <a:r>
              <a:rPr kumimoji="0" lang="sl-SI" sz="1800" b="0" i="0" u="none" strike="noStrike" kern="100" cap="none" spc="0" normalizeH="0" baseline="0" noProof="0" dirty="0">
                <a:ln>
                  <a:noFill/>
                </a:ln>
                <a:solidFill>
                  <a:prstClr val="white"/>
                </a:solidFill>
                <a:effectLst/>
                <a:uLnTx/>
                <a:uFillTx/>
                <a:latin typeface="Calibri Light" panose="020F0302020204030204"/>
                <a:ea typeface="Calibri" panose="020F0502020204030204" pitchFamily="34" charset="0"/>
                <a:cs typeface="Times New Roman" panose="02020603050405020304" pitchFamily="18" charset="0"/>
              </a:rPr>
              <a:t>Sprejemamo odločitve in argumentirano utemeljujemo naša stališča</a:t>
            </a:r>
            <a:r>
              <a:rPr lang="sl-SI" kern="100" dirty="0">
                <a:solidFill>
                  <a:prstClr val="white"/>
                </a:solidFill>
                <a:latin typeface="Calibri Light" panose="020F0302020204030204"/>
                <a:ea typeface="Calibri" panose="020F0502020204030204" pitchFamily="34" charset="0"/>
                <a:cs typeface="Times New Roman" panose="02020603050405020304" pitchFamily="18" charset="0"/>
              </a:rPr>
              <a:t>.</a:t>
            </a:r>
            <a:endParaRPr kumimoji="0" lang="en-US" sz="1800" b="0" i="0" u="none" strike="noStrike" kern="100" cap="none" spc="0" normalizeH="0" baseline="0" noProof="0" dirty="0">
              <a:ln>
                <a:noFill/>
              </a:ln>
              <a:solidFill>
                <a:prstClr val="white"/>
              </a:solidFill>
              <a:effectLst/>
              <a:uLnTx/>
              <a:uFillTx/>
              <a:latin typeface="Calibri Light" panose="020F0302020204030204"/>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800"/>
              </a:spcAft>
              <a:buClr>
                <a:prstClr val="white"/>
              </a:buClr>
              <a:buSzTx/>
              <a:buFont typeface="Arial" panose="020B0604020202020204" pitchFamily="34" charset="0"/>
              <a:buChar char="•"/>
              <a:tabLst>
                <a:tab pos="457200" algn="l"/>
              </a:tabLst>
              <a:defRPr/>
            </a:pPr>
            <a:r>
              <a:rPr kumimoji="0" lang="sl-SI" sz="1800" b="0" i="0" u="none" strike="noStrike" kern="1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Times New Roman" panose="02020603050405020304" pitchFamily="18" charset="0"/>
              </a:rPr>
              <a:t>Soustvarjamo spremembe in jih sprejemamo kot priložnosti za razvoj. </a:t>
            </a:r>
            <a:endParaRPr kumimoji="0" lang="en-US" sz="1800" b="0" i="0" u="none" strike="noStrike" kern="100" cap="none" spc="0" normalizeH="0" baseline="0" noProof="0" dirty="0">
              <a:ln>
                <a:noFill/>
              </a:ln>
              <a:solidFill>
                <a:prstClr val="white"/>
              </a:solidFill>
              <a:effectLst/>
              <a:uLnTx/>
              <a:uFillTx/>
              <a:latin typeface="Calibri Light" panose="020F0302020204030204"/>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5000"/>
              </a:lnSpc>
              <a:spcBef>
                <a:spcPts val="0"/>
              </a:spcBef>
              <a:spcAft>
                <a:spcPts val="800"/>
              </a:spcAft>
              <a:buClrTx/>
              <a:buSzTx/>
              <a:buFontTx/>
              <a:buNone/>
              <a:tabLst/>
              <a:defRPr/>
            </a:pPr>
            <a:endParaRPr kumimoji="0" lang="sl-SI" sz="1600" b="1" i="0" u="none" strike="noStrike" kern="100" cap="none" spc="0" normalizeH="0" baseline="0" noProof="0" dirty="0">
              <a:ln>
                <a:noFill/>
              </a:ln>
              <a:solidFill>
                <a:prstClr val="white"/>
              </a:solidFill>
              <a:effectLst/>
              <a:uLnTx/>
              <a:uFillTx/>
              <a:latin typeface="Delicious CE" panose="02000506040000020004" pitchFamily="50" charset="0"/>
              <a:ea typeface="Times New Roman" panose="02020603050405020304" pitchFamily="18" charset="0"/>
              <a:cs typeface="Times New Roman" panose="02020603050405020304" pitchFamily="18" charset="0"/>
            </a:endParaRPr>
          </a:p>
        </p:txBody>
      </p:sp>
      <p:pic>
        <p:nvPicPr>
          <p:cNvPr id="4" name="Slika 3">
            <a:extLst>
              <a:ext uri="{FF2B5EF4-FFF2-40B4-BE49-F238E27FC236}">
                <a16:creationId xmlns:a16="http://schemas.microsoft.com/office/drawing/2014/main" id="{FBF61C50-E7AF-5A86-E537-E15E99FEB6D3}"/>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5009465" y="849084"/>
            <a:ext cx="5573485" cy="2111829"/>
          </a:xfrm>
          <a:prstGeom prst="rect">
            <a:avLst/>
          </a:prstGeom>
        </p:spPr>
      </p:pic>
    </p:spTree>
    <p:extLst>
      <p:ext uri="{BB962C8B-B14F-4D97-AF65-F5344CB8AC3E}">
        <p14:creationId xmlns:p14="http://schemas.microsoft.com/office/powerpoint/2010/main" val="2173329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9000"/>
            <a:lum/>
          </a:blip>
          <a:srcRect/>
          <a:stretch>
            <a:fillRect/>
          </a:stretch>
        </a:blipFill>
        <a:effectLst/>
      </p:bgPr>
    </p:bg>
    <p:spTree>
      <p:nvGrpSpPr>
        <p:cNvPr id="1" name=""/>
        <p:cNvGrpSpPr/>
        <p:nvPr/>
      </p:nvGrpSpPr>
      <p:grpSpPr>
        <a:xfrm>
          <a:off x="0" y="0"/>
          <a:ext cx="0" cy="0"/>
          <a:chOff x="0" y="0"/>
          <a:chExt cx="0" cy="0"/>
        </a:xfrm>
      </p:grpSpPr>
      <p:sp>
        <p:nvSpPr>
          <p:cNvPr id="2" name="TextBox 4">
            <a:extLst>
              <a:ext uri="{FF2B5EF4-FFF2-40B4-BE49-F238E27FC236}">
                <a16:creationId xmlns:a16="http://schemas.microsoft.com/office/drawing/2014/main" id="{7D12FA85-A274-AFAA-8E87-7CFE14F8D734}"/>
              </a:ext>
            </a:extLst>
          </p:cNvPr>
          <p:cNvSpPr txBox="1"/>
          <p:nvPr/>
        </p:nvSpPr>
        <p:spPr>
          <a:xfrm>
            <a:off x="5009465" y="3167738"/>
            <a:ext cx="6669188" cy="2781531"/>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sl-SI" sz="2800" b="1" i="0" u="none" strike="noStrike" kern="100" cap="none" spc="0" normalizeH="0" baseline="0" noProof="0" dirty="0">
                <a:ln>
                  <a:noFill/>
                </a:ln>
                <a:solidFill>
                  <a:prstClr val="white"/>
                </a:solidFill>
                <a:effectLst/>
                <a:uLnTx/>
                <a:uFillTx/>
                <a:latin typeface="Delicious CE" panose="02000506040000020004" pitchFamily="50" charset="0"/>
                <a:ea typeface="Calibri" panose="020F0502020204030204" pitchFamily="34" charset="0"/>
                <a:cs typeface="Times New Roman" panose="02020603050405020304" pitchFamily="18" charset="0"/>
              </a:rPr>
              <a:t>Osredotočeni smo na drzne in nadpovprečne cilje za skupni razvoj in napredek. </a:t>
            </a:r>
          </a:p>
          <a:p>
            <a:pPr marL="342900" marR="0" lvl="0" indent="-342900" algn="l" defTabSz="914400" rtl="0" eaLnBrk="1" fontAlgn="auto" latinLnBrk="0" hangingPunct="1">
              <a:lnSpc>
                <a:spcPct val="150000"/>
              </a:lnSpc>
              <a:spcBef>
                <a:spcPts val="0"/>
              </a:spcBef>
              <a:spcAft>
                <a:spcPts val="0"/>
              </a:spcAft>
              <a:buClr>
                <a:prstClr val="white"/>
              </a:buClr>
              <a:buSzTx/>
              <a:buFont typeface="Arial" panose="020B0604020202020204" pitchFamily="34" charset="0"/>
              <a:buChar char="•"/>
              <a:tabLst>
                <a:tab pos="457200" algn="l"/>
              </a:tabLst>
              <a:defRPr/>
            </a:pPr>
            <a:r>
              <a:rPr kumimoji="0" lang="sl-SI" sz="1800" b="0" i="0" u="none" strike="noStrike" kern="1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Times New Roman" panose="02020603050405020304" pitchFamily="18" charset="0"/>
              </a:rPr>
              <a:t>Vodimo z vizionarskim pogledom v prihodnost. </a:t>
            </a:r>
          </a:p>
          <a:p>
            <a:pPr marL="342900" marR="0" lvl="0" indent="-342900" algn="l" defTabSz="914400" rtl="0" eaLnBrk="1" fontAlgn="auto" latinLnBrk="0" hangingPunct="1">
              <a:lnSpc>
                <a:spcPct val="150000"/>
              </a:lnSpc>
              <a:spcBef>
                <a:spcPts val="0"/>
              </a:spcBef>
              <a:spcAft>
                <a:spcPts val="0"/>
              </a:spcAft>
              <a:buClr>
                <a:prstClr val="white"/>
              </a:buClr>
              <a:buSzTx/>
              <a:buFont typeface="Arial" panose="020B0604020202020204" pitchFamily="34" charset="0"/>
              <a:buChar char="•"/>
              <a:tabLst>
                <a:tab pos="457200" algn="l"/>
              </a:tabLst>
              <a:defRPr/>
            </a:pPr>
            <a:r>
              <a:rPr kumimoji="0" lang="sl-SI" sz="1800" b="0" i="0" u="none" strike="noStrike" kern="1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Times New Roman" panose="02020603050405020304" pitchFamily="18" charset="0"/>
              </a:rPr>
              <a:t>Smo strastni v postavljanju in doseganju visokih ciljev.</a:t>
            </a:r>
          </a:p>
          <a:p>
            <a:pPr marL="342900" marR="0" lvl="0" indent="-342900" algn="l" defTabSz="914400" rtl="0" eaLnBrk="1" fontAlgn="auto" latinLnBrk="0" hangingPunct="1">
              <a:lnSpc>
                <a:spcPct val="150000"/>
              </a:lnSpc>
              <a:spcBef>
                <a:spcPts val="0"/>
              </a:spcBef>
              <a:spcAft>
                <a:spcPts val="0"/>
              </a:spcAft>
              <a:buClr>
                <a:prstClr val="white"/>
              </a:buClr>
              <a:buSzTx/>
              <a:buFont typeface="Arial" panose="020B0604020202020204" pitchFamily="34" charset="0"/>
              <a:buChar char="•"/>
              <a:tabLst>
                <a:tab pos="457200" algn="l"/>
              </a:tabLst>
              <a:defRPr/>
            </a:pPr>
            <a:r>
              <a:rPr kumimoji="0" lang="sl-SI" sz="1800" b="0" i="0" u="none" strike="noStrike" kern="1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Times New Roman" panose="02020603050405020304" pitchFamily="18" charset="0"/>
              </a:rPr>
              <a:t>Navdušujemo in opogumljamo ljudi okrog sebe. </a:t>
            </a:r>
          </a:p>
        </p:txBody>
      </p:sp>
      <p:pic>
        <p:nvPicPr>
          <p:cNvPr id="4" name="Slika 3">
            <a:extLst>
              <a:ext uri="{FF2B5EF4-FFF2-40B4-BE49-F238E27FC236}">
                <a16:creationId xmlns:a16="http://schemas.microsoft.com/office/drawing/2014/main" id="{FBF61C50-E7AF-5A86-E537-E15E99FEB6D3}"/>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5009465" y="849084"/>
            <a:ext cx="5573485" cy="2111828"/>
          </a:xfrm>
          <a:prstGeom prst="rect">
            <a:avLst/>
          </a:prstGeom>
        </p:spPr>
      </p:pic>
    </p:spTree>
    <p:extLst>
      <p:ext uri="{BB962C8B-B14F-4D97-AF65-F5344CB8AC3E}">
        <p14:creationId xmlns:p14="http://schemas.microsoft.com/office/powerpoint/2010/main" val="1845195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9000"/>
            <a:lum/>
          </a:blip>
          <a:srcRect/>
          <a:stretch>
            <a:fillRect/>
          </a:stretch>
        </a:blipFill>
        <a:effectLst/>
      </p:bgPr>
    </p:bg>
    <p:spTree>
      <p:nvGrpSpPr>
        <p:cNvPr id="1" name=""/>
        <p:cNvGrpSpPr/>
        <p:nvPr/>
      </p:nvGrpSpPr>
      <p:grpSpPr>
        <a:xfrm>
          <a:off x="0" y="0"/>
          <a:ext cx="0" cy="0"/>
          <a:chOff x="0" y="0"/>
          <a:chExt cx="0" cy="0"/>
        </a:xfrm>
      </p:grpSpPr>
      <p:sp>
        <p:nvSpPr>
          <p:cNvPr id="2" name="TextBox 4">
            <a:extLst>
              <a:ext uri="{FF2B5EF4-FFF2-40B4-BE49-F238E27FC236}">
                <a16:creationId xmlns:a16="http://schemas.microsoft.com/office/drawing/2014/main" id="{7D12FA85-A274-AFAA-8E87-7CFE14F8D734}"/>
              </a:ext>
            </a:extLst>
          </p:cNvPr>
          <p:cNvSpPr txBox="1"/>
          <p:nvPr/>
        </p:nvSpPr>
        <p:spPr>
          <a:xfrm>
            <a:off x="5009465" y="3167738"/>
            <a:ext cx="6387878" cy="3017108"/>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sl-SI" sz="2800" b="1" i="0" u="none" strike="noStrike" kern="100" cap="none" spc="0" normalizeH="0" baseline="0" noProof="0" dirty="0">
                <a:ln>
                  <a:noFill/>
                </a:ln>
                <a:solidFill>
                  <a:prstClr val="white"/>
                </a:solidFill>
                <a:effectLst/>
                <a:uLnTx/>
                <a:uFillTx/>
                <a:latin typeface="Delicious CE" panose="02000506040000020004" pitchFamily="50" charset="0"/>
                <a:ea typeface="Calibri" panose="020F0502020204030204" pitchFamily="34" charset="0"/>
                <a:cs typeface="Times New Roman" panose="02020603050405020304" pitchFamily="18" charset="0"/>
              </a:rPr>
              <a:t>Sprejemamo pravične odločitve v dobro vseh in nosimo odgovornost za njihove posledice.  </a:t>
            </a:r>
            <a:endParaRPr kumimoji="0" lang="en-US" sz="2800" b="0" i="0" u="none" strike="noStrike" kern="100" cap="none" spc="0" normalizeH="0" baseline="0" noProof="0" dirty="0">
              <a:ln>
                <a:noFill/>
              </a:ln>
              <a:solidFill>
                <a:prstClr val="white"/>
              </a:solidFill>
              <a:effectLst/>
              <a:uLnTx/>
              <a:uFillTx/>
              <a:latin typeface="Delicious CE" panose="02000506040000020004" pitchFamily="50"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0"/>
              </a:spcAft>
              <a:buClr>
                <a:prstClr val="white"/>
              </a:buClr>
              <a:buSzTx/>
              <a:buFont typeface="Arial" panose="020B0604020202020204" pitchFamily="34" charset="0"/>
              <a:buChar char="•"/>
              <a:tabLst>
                <a:tab pos="457200" algn="l"/>
              </a:tabLst>
              <a:defRPr/>
            </a:pPr>
            <a:r>
              <a:rPr kumimoji="0" lang="sl-SI" sz="1600" b="0" i="0" u="none" strike="noStrike" kern="1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Times New Roman" panose="02020603050405020304" pitchFamily="18" charset="0"/>
              </a:rPr>
              <a:t>Dobrobit širše skupnosti je v jedru naših ravnanj. </a:t>
            </a:r>
          </a:p>
          <a:p>
            <a:pPr marL="342900" marR="0" lvl="0" indent="-342900" algn="l" defTabSz="914400" rtl="0" eaLnBrk="1" fontAlgn="auto" latinLnBrk="0" hangingPunct="1">
              <a:lnSpc>
                <a:spcPct val="150000"/>
              </a:lnSpc>
              <a:spcBef>
                <a:spcPts val="0"/>
              </a:spcBef>
              <a:spcAft>
                <a:spcPts val="0"/>
              </a:spcAft>
              <a:buClr>
                <a:prstClr val="white"/>
              </a:buClr>
              <a:buSzTx/>
              <a:buFont typeface="Arial" panose="020B0604020202020204" pitchFamily="34" charset="0"/>
              <a:buChar char="•"/>
              <a:tabLst>
                <a:tab pos="457200" algn="l"/>
              </a:tabLst>
              <a:defRPr/>
            </a:pPr>
            <a:r>
              <a:rPr kumimoji="0" lang="sl-SI" sz="1600" b="0" i="0" u="none" strike="noStrike" kern="1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Times New Roman" panose="02020603050405020304" pitchFamily="18" charset="0"/>
              </a:rPr>
              <a:t>Delujemo transparentno, dosledno in z visoko stopnjo etike.</a:t>
            </a:r>
          </a:p>
          <a:p>
            <a:pPr marL="342900" marR="0" lvl="0" indent="-342900" algn="l" defTabSz="914400" rtl="0" eaLnBrk="1" fontAlgn="auto" latinLnBrk="0" hangingPunct="1">
              <a:lnSpc>
                <a:spcPct val="150000"/>
              </a:lnSpc>
              <a:spcBef>
                <a:spcPts val="0"/>
              </a:spcBef>
              <a:spcAft>
                <a:spcPts val="0"/>
              </a:spcAft>
              <a:buClr>
                <a:prstClr val="white"/>
              </a:buClr>
              <a:buSzTx/>
              <a:buFont typeface="Arial" panose="020B0604020202020204" pitchFamily="34" charset="0"/>
              <a:buChar char="•"/>
              <a:tabLst>
                <a:tab pos="457200" algn="l"/>
              </a:tabLst>
              <a:defRPr/>
            </a:pPr>
            <a:r>
              <a:rPr kumimoji="0" lang="sl-SI" sz="1600" b="0" i="0" u="none" strike="noStrike" kern="1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Times New Roman" panose="02020603050405020304" pitchFamily="18" charset="0"/>
              </a:rPr>
              <a:t>Sprejemamo obveznosti in posledice, ki izhajajo iz naših odločitev </a:t>
            </a:r>
            <a:br>
              <a:rPr kumimoji="0" lang="sl-SI" sz="1600" b="0" i="0" u="none" strike="noStrike" kern="1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Times New Roman" panose="02020603050405020304" pitchFamily="18" charset="0"/>
              </a:rPr>
            </a:br>
            <a:r>
              <a:rPr kumimoji="0" lang="sl-SI" sz="1600" b="0" i="0" u="none" strike="noStrike" kern="1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Times New Roman" panose="02020603050405020304" pitchFamily="18" charset="0"/>
              </a:rPr>
              <a:t>in ravnanj. </a:t>
            </a:r>
          </a:p>
        </p:txBody>
      </p:sp>
      <p:pic>
        <p:nvPicPr>
          <p:cNvPr id="4" name="Slika 3">
            <a:extLst>
              <a:ext uri="{FF2B5EF4-FFF2-40B4-BE49-F238E27FC236}">
                <a16:creationId xmlns:a16="http://schemas.microsoft.com/office/drawing/2014/main" id="{FBF61C50-E7AF-5A86-E537-E15E99FEB6D3}"/>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5009466" y="849084"/>
            <a:ext cx="5573482" cy="2111828"/>
          </a:xfrm>
          <a:prstGeom prst="rect">
            <a:avLst/>
          </a:prstGeom>
        </p:spPr>
      </p:pic>
    </p:spTree>
    <p:extLst>
      <p:ext uri="{BB962C8B-B14F-4D97-AF65-F5344CB8AC3E}">
        <p14:creationId xmlns:p14="http://schemas.microsoft.com/office/powerpoint/2010/main" val="1058064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9000"/>
            <a:lum/>
          </a:blip>
          <a:srcRect/>
          <a:stretch>
            <a:fillRect/>
          </a:stretch>
        </a:blipFill>
        <a:effectLst/>
      </p:bgPr>
    </p:bg>
    <p:spTree>
      <p:nvGrpSpPr>
        <p:cNvPr id="1" name=""/>
        <p:cNvGrpSpPr/>
        <p:nvPr/>
      </p:nvGrpSpPr>
      <p:grpSpPr>
        <a:xfrm>
          <a:off x="0" y="0"/>
          <a:ext cx="0" cy="0"/>
          <a:chOff x="0" y="0"/>
          <a:chExt cx="0" cy="0"/>
        </a:xfrm>
      </p:grpSpPr>
      <p:sp>
        <p:nvSpPr>
          <p:cNvPr id="2" name="TextBox 4">
            <a:extLst>
              <a:ext uri="{FF2B5EF4-FFF2-40B4-BE49-F238E27FC236}">
                <a16:creationId xmlns:a16="http://schemas.microsoft.com/office/drawing/2014/main" id="{7D12FA85-A274-AFAA-8E87-7CFE14F8D734}"/>
              </a:ext>
            </a:extLst>
          </p:cNvPr>
          <p:cNvSpPr txBox="1"/>
          <p:nvPr/>
        </p:nvSpPr>
        <p:spPr>
          <a:xfrm>
            <a:off x="5009465" y="3167738"/>
            <a:ext cx="6387878" cy="3017108"/>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sl-SI" sz="2800" b="1" i="0" u="none" strike="noStrike" kern="100" cap="none" spc="0" normalizeH="0" baseline="0" noProof="0" dirty="0">
                <a:ln>
                  <a:noFill/>
                </a:ln>
                <a:solidFill>
                  <a:prstClr val="white"/>
                </a:solidFill>
                <a:effectLst/>
                <a:uLnTx/>
                <a:uFillTx/>
                <a:latin typeface="Delicious CE" panose="02000506040000020004" pitchFamily="50" charset="0"/>
                <a:ea typeface="Calibri" panose="020F0502020204030204" pitchFamily="34" charset="0"/>
                <a:cs typeface="Times New Roman" panose="02020603050405020304" pitchFamily="18" charset="0"/>
              </a:rPr>
              <a:t>Zaupamo si in se spoštujemo, opredeljujemo in uresničujemo skupne cilje in namene. </a:t>
            </a:r>
          </a:p>
          <a:p>
            <a:pPr marL="342900" marR="0" lvl="0" indent="-342900" algn="l" defTabSz="914400" rtl="0" eaLnBrk="1" fontAlgn="auto" latinLnBrk="0" hangingPunct="1">
              <a:lnSpc>
                <a:spcPct val="150000"/>
              </a:lnSpc>
              <a:spcBef>
                <a:spcPts val="0"/>
              </a:spcBef>
              <a:spcAft>
                <a:spcPts val="0"/>
              </a:spcAft>
              <a:buClr>
                <a:prstClr val="white"/>
              </a:buClr>
              <a:buSzTx/>
              <a:buFont typeface="Arial" panose="020B0604020202020204" pitchFamily="34" charset="0"/>
              <a:buChar char="•"/>
              <a:tabLst>
                <a:tab pos="457200" algn="l"/>
              </a:tabLst>
              <a:defRPr/>
            </a:pPr>
            <a:r>
              <a:rPr kumimoji="0" lang="sl-SI" sz="1600" b="0" i="0" u="none" strike="noStrike" kern="1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Times New Roman" panose="02020603050405020304" pitchFamily="18" charset="0"/>
              </a:rPr>
              <a:t>Vzpostavljamo kakovostne medosebne odnose.</a:t>
            </a:r>
          </a:p>
          <a:p>
            <a:pPr marL="342900" marR="0" lvl="0" indent="-342900" algn="l" defTabSz="914400" rtl="0" eaLnBrk="1" fontAlgn="auto" latinLnBrk="0" hangingPunct="1">
              <a:lnSpc>
                <a:spcPct val="150000"/>
              </a:lnSpc>
              <a:spcBef>
                <a:spcPts val="0"/>
              </a:spcBef>
              <a:spcAft>
                <a:spcPts val="0"/>
              </a:spcAft>
              <a:buClr>
                <a:prstClr val="white"/>
              </a:buClr>
              <a:buSzTx/>
              <a:buFont typeface="Arial" panose="020B0604020202020204" pitchFamily="34" charset="0"/>
              <a:buChar char="•"/>
              <a:tabLst>
                <a:tab pos="457200" algn="l"/>
              </a:tabLst>
              <a:defRPr/>
            </a:pPr>
            <a:r>
              <a:rPr kumimoji="0" lang="sl-SI" sz="1600" b="0" i="0" u="none" strike="noStrike" kern="1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Times New Roman" panose="02020603050405020304" pitchFamily="18" charset="0"/>
              </a:rPr>
              <a:t>Presegamo individualne interese in poglede in se osredotočamo </a:t>
            </a:r>
            <a:br>
              <a:rPr kumimoji="0" lang="sl-SI" sz="1600" b="0" i="0" u="none" strike="noStrike" kern="1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Times New Roman" panose="02020603050405020304" pitchFamily="18" charset="0"/>
              </a:rPr>
            </a:br>
            <a:r>
              <a:rPr kumimoji="0" lang="sl-SI" sz="1600" b="0" i="0" u="none" strike="noStrike" kern="1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Times New Roman" panose="02020603050405020304" pitchFamily="18" charset="0"/>
              </a:rPr>
              <a:t>na dobrobit skupnosti.</a:t>
            </a:r>
          </a:p>
          <a:p>
            <a:pPr marL="342900" marR="0" lvl="0" indent="-342900" algn="l" defTabSz="914400" rtl="0" eaLnBrk="1" fontAlgn="auto" latinLnBrk="0" hangingPunct="1">
              <a:lnSpc>
                <a:spcPct val="150000"/>
              </a:lnSpc>
              <a:spcBef>
                <a:spcPts val="0"/>
              </a:spcBef>
              <a:spcAft>
                <a:spcPts val="0"/>
              </a:spcAft>
              <a:buClr>
                <a:prstClr val="white"/>
              </a:buClr>
              <a:buSzTx/>
              <a:buFont typeface="Arial" panose="020B0604020202020204" pitchFamily="34" charset="0"/>
              <a:buChar char="•"/>
              <a:tabLst>
                <a:tab pos="457200" algn="l"/>
              </a:tabLst>
              <a:defRPr/>
            </a:pPr>
            <a:r>
              <a:rPr kumimoji="0" lang="sl-SI" sz="1600" b="0" i="0" u="none" strike="noStrike" kern="100" cap="none" spc="0" normalizeH="0" baseline="0" noProof="0" dirty="0">
                <a:ln>
                  <a:noFill/>
                </a:ln>
                <a:solidFill>
                  <a:prstClr val="white"/>
                </a:solidFill>
                <a:effectLst/>
                <a:uLnTx/>
                <a:uFillTx/>
                <a:latin typeface="Calibri Light" panose="020F0302020204030204"/>
                <a:ea typeface="Times New Roman" panose="02020603050405020304" pitchFamily="18" charset="0"/>
                <a:cs typeface="Times New Roman" panose="02020603050405020304" pitchFamily="18" charset="0"/>
              </a:rPr>
              <a:t>Skupaj ustvarjamo novo vrednost. </a:t>
            </a:r>
          </a:p>
        </p:txBody>
      </p:sp>
      <p:pic>
        <p:nvPicPr>
          <p:cNvPr id="4" name="Slika 3">
            <a:extLst>
              <a:ext uri="{FF2B5EF4-FFF2-40B4-BE49-F238E27FC236}">
                <a16:creationId xmlns:a16="http://schemas.microsoft.com/office/drawing/2014/main" id="{FBF61C50-E7AF-5A86-E537-E15E99FEB6D3}"/>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5009466" y="849084"/>
            <a:ext cx="5573482" cy="2111827"/>
          </a:xfrm>
          <a:prstGeom prst="rect">
            <a:avLst/>
          </a:prstGeom>
        </p:spPr>
      </p:pic>
    </p:spTree>
    <p:extLst>
      <p:ext uri="{BB962C8B-B14F-4D97-AF65-F5344CB8AC3E}">
        <p14:creationId xmlns:p14="http://schemas.microsoft.com/office/powerpoint/2010/main" val="2765700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Slika 7">
            <a:extLst>
              <a:ext uri="{FF2B5EF4-FFF2-40B4-BE49-F238E27FC236}">
                <a16:creationId xmlns:a16="http://schemas.microsoft.com/office/drawing/2014/main" id="{F0DABEE3-D9E3-B59A-546C-16F549BA01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0858" cy="6858000"/>
          </a:xfrm>
          <a:prstGeom prst="rect">
            <a:avLst/>
          </a:prstGeom>
        </p:spPr>
      </p:pic>
      <p:sp>
        <p:nvSpPr>
          <p:cNvPr id="3" name="TextBox 4">
            <a:extLst>
              <a:ext uri="{FF2B5EF4-FFF2-40B4-BE49-F238E27FC236}">
                <a16:creationId xmlns:a16="http://schemas.microsoft.com/office/drawing/2014/main" id="{49D619B6-2D78-E50C-DEB8-158111236E75}"/>
              </a:ext>
            </a:extLst>
          </p:cNvPr>
          <p:cNvSpPr txBox="1"/>
          <p:nvPr/>
        </p:nvSpPr>
        <p:spPr>
          <a:xfrm>
            <a:off x="1456845" y="1700288"/>
            <a:ext cx="10078724" cy="4273029"/>
          </a:xfrm>
          <a:prstGeom prst="rect">
            <a:avLst/>
          </a:prstGeom>
          <a:noFill/>
        </p:spPr>
        <p:txBody>
          <a:bodyPr wrap="square">
            <a:spAutoFit/>
          </a:bodyPr>
          <a:lstStyle/>
          <a:p>
            <a:pPr>
              <a:lnSpc>
                <a:spcPct val="107000"/>
              </a:lnSpc>
              <a:spcAft>
                <a:spcPts val="800"/>
              </a:spcAft>
            </a:pPr>
            <a:r>
              <a:rPr lang="sl-SI" sz="2800" kern="100" dirty="0">
                <a:solidFill>
                  <a:srgbClr val="002C5C"/>
                </a:solidFill>
                <a:cs typeface="Times New Roman" panose="02020603050405020304" pitchFamily="18" charset="0"/>
              </a:rPr>
              <a:t>Vrednote poslovnih voditeljev so namenjene uresničevanju </a:t>
            </a:r>
            <a:br>
              <a:rPr lang="sl-SI" sz="2800" kern="100" dirty="0">
                <a:solidFill>
                  <a:srgbClr val="002C5C"/>
                </a:solidFill>
                <a:cs typeface="Times New Roman" panose="02020603050405020304" pitchFamily="18" charset="0"/>
              </a:rPr>
            </a:br>
            <a:r>
              <a:rPr lang="sl-SI" sz="2800" kern="100" dirty="0">
                <a:solidFill>
                  <a:srgbClr val="002C5C"/>
                </a:solidFill>
                <a:cs typeface="Times New Roman" panose="02020603050405020304" pitchFamily="18" charset="0"/>
              </a:rPr>
              <a:t>PODVIGA: Mi danes. Mi jutri. Mi vsi skupaj.  </a:t>
            </a:r>
          </a:p>
          <a:p>
            <a:pPr>
              <a:lnSpc>
                <a:spcPct val="107000"/>
              </a:lnSpc>
              <a:spcAft>
                <a:spcPts val="800"/>
              </a:spcAft>
            </a:pPr>
            <a:r>
              <a:rPr lang="sl-SI" sz="2800" kern="100" dirty="0">
                <a:solidFill>
                  <a:srgbClr val="002C5C"/>
                </a:solidFill>
                <a:cs typeface="Times New Roman" panose="02020603050405020304" pitchFamily="18" charset="0"/>
              </a:rPr>
              <a:t>Prepoznane in ubesedene so v sodelovanju preko 130 članic in članov Združenja Manager v obdobju april 2023 – januar 2024.</a:t>
            </a:r>
          </a:p>
          <a:p>
            <a:pPr>
              <a:lnSpc>
                <a:spcPct val="107000"/>
              </a:lnSpc>
              <a:spcAft>
                <a:spcPts val="800"/>
              </a:spcAft>
            </a:pPr>
            <a:endParaRPr lang="sl-SI" sz="2800" kern="100" dirty="0">
              <a:solidFill>
                <a:srgbClr val="002C5C"/>
              </a:solidFill>
              <a:cs typeface="Times New Roman" panose="02020603050405020304" pitchFamily="18" charset="0"/>
            </a:endParaRPr>
          </a:p>
          <a:p>
            <a:pPr>
              <a:lnSpc>
                <a:spcPct val="107000"/>
              </a:lnSpc>
              <a:spcAft>
                <a:spcPts val="800"/>
              </a:spcAft>
            </a:pPr>
            <a:r>
              <a:rPr lang="sl-SI" sz="2800" kern="100" dirty="0">
                <a:solidFill>
                  <a:srgbClr val="002C5C"/>
                </a:solidFill>
                <a:cs typeface="Times New Roman" panose="02020603050405020304" pitchFamily="18" charset="0"/>
              </a:rPr>
              <a:t>Več: </a:t>
            </a:r>
            <a:r>
              <a:rPr lang="sl-SI" sz="2800" kern="100" dirty="0">
                <a:solidFill>
                  <a:srgbClr val="002C5C"/>
                </a:solidFill>
                <a:cs typeface="Times New Roman" panose="02020603050405020304" pitchFamily="18" charset="0"/>
                <a:hlinkClick r:id="rId4"/>
              </a:rPr>
              <a:t>www.zdruzenje-manager.si</a:t>
            </a:r>
            <a:endParaRPr lang="sl-SI" sz="2800" kern="100" dirty="0">
              <a:solidFill>
                <a:srgbClr val="FF0000"/>
              </a:solidFill>
              <a:cs typeface="Times New Roman" panose="02020603050405020304" pitchFamily="18" charset="0"/>
            </a:endParaRPr>
          </a:p>
          <a:p>
            <a:pPr>
              <a:lnSpc>
                <a:spcPct val="107000"/>
              </a:lnSpc>
              <a:spcAft>
                <a:spcPts val="800"/>
              </a:spcAft>
            </a:pPr>
            <a:endParaRPr lang="sl-SI" sz="2800" kern="100" dirty="0">
              <a:solidFill>
                <a:srgbClr val="002C5C"/>
              </a:solidFill>
              <a:cs typeface="Times New Roman" panose="02020603050405020304" pitchFamily="18" charset="0"/>
            </a:endParaRPr>
          </a:p>
          <a:p>
            <a:pPr>
              <a:lnSpc>
                <a:spcPct val="107000"/>
              </a:lnSpc>
              <a:spcAft>
                <a:spcPts val="800"/>
              </a:spcAft>
            </a:pPr>
            <a:endParaRPr lang="en-US" sz="2800" kern="100" dirty="0">
              <a:solidFill>
                <a:srgbClr val="002C5C"/>
              </a:solidFill>
              <a:latin typeface="Delicious CE" panose="02000506040000020004" pitchFamily="50" charset="0"/>
              <a:cs typeface="Times New Roman" panose="02020603050405020304" pitchFamily="18" charset="0"/>
            </a:endParaRPr>
          </a:p>
        </p:txBody>
      </p:sp>
      <p:pic>
        <p:nvPicPr>
          <p:cNvPr id="2" name="Slika 1" descr="Slika, ki vsebuje besede grafika, posnetek zaslona, pisava, oblikovanje&#10;&#10;Opis je samodejno ustvarjen">
            <a:extLst>
              <a:ext uri="{FF2B5EF4-FFF2-40B4-BE49-F238E27FC236}">
                <a16:creationId xmlns:a16="http://schemas.microsoft.com/office/drawing/2014/main" id="{B9D1FEB9-12E4-3D2E-7DC9-EBC20A84791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59961" y="5950279"/>
            <a:ext cx="800414" cy="563590"/>
          </a:xfrm>
          <a:prstGeom prst="rect">
            <a:avLst/>
          </a:prstGeom>
        </p:spPr>
      </p:pic>
    </p:spTree>
    <p:extLst>
      <p:ext uri="{BB962C8B-B14F-4D97-AF65-F5344CB8AC3E}">
        <p14:creationId xmlns:p14="http://schemas.microsoft.com/office/powerpoint/2010/main" val="32033985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1224</TotalTime>
  <Words>298</Words>
  <Application>Microsoft Macintosh PowerPoint</Application>
  <PresentationFormat>Widescreen</PresentationFormat>
  <Paragraphs>34</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Delicious CE</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Združenje Manager</dc:creator>
  <cp:lastModifiedBy>Rok Hodej</cp:lastModifiedBy>
  <cp:revision>26</cp:revision>
  <dcterms:created xsi:type="dcterms:W3CDTF">2024-01-24T08:32:22Z</dcterms:created>
  <dcterms:modified xsi:type="dcterms:W3CDTF">2024-01-30T14:15:13Z</dcterms:modified>
</cp:coreProperties>
</file>